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50" r:id="rId5"/>
  </p:sldMasterIdLst>
  <p:notesMasterIdLst>
    <p:notesMasterId r:id="rId20"/>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9" r:id="rId18"/>
    <p:sldId id="268" r:id="rId19"/>
  </p:sldIdLst>
  <p:sldSz cx="12192000" cy="6858000"/>
  <p:notesSz cx="6858000" cy="9144000"/>
  <p:embeddedFontLst>
    <p:embeddedFont>
      <p:font typeface="Calibri" panose="020F0502020204030204" pitchFamily="34" charset="0"/>
      <p:regular r:id="rId21"/>
      <p:bold r:id="rId22"/>
      <p:italic r:id="rId23"/>
      <p:boldItalic r:id="rId24"/>
    </p:embeddedFont>
    <p:embeddedFont>
      <p:font typeface="Open Sans" panose="020B0604020202020204"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9" roundtripDataSignature="AMtx7mhMbDilIbimRDrzhgwnW2ZZyN4yX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2A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9F5072-33A0-42FC-B22C-4D1AE8A3F661}" v="6" dt="2021-04-23T02:32:30.4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snapToObjects="1">
      <p:cViewPr varScale="1">
        <p:scale>
          <a:sx n="96" d="100"/>
          <a:sy n="96" d="100"/>
        </p:scale>
        <p:origin x="60" y="4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6.fntdata"/><Relationship Id="rId3" Type="http://schemas.openxmlformats.org/officeDocument/2006/relationships/customXml" Target="../customXml/item3.xml"/><Relationship Id="rId21" Type="http://schemas.openxmlformats.org/officeDocument/2006/relationships/font" Target="fonts/font1.fntdata"/><Relationship Id="rId34"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5.fntdata"/><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29" Type="http://customschemas.google.com/relationships/presentationmetadata" Target="meta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4.fntdata"/><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presProps" Target="presProp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4" name="Google Shape;20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5" name="Google Shape;22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4" name="Google Shape;234;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17350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2" name="Google Shape;242;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4" name="Google Shape;124;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 name="Google Shape;13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7" name="Google Shape;147;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9" name="Google Shape;15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1" name="Google Shape;171;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9" name="Google Shape;179;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1" name="Google Shape;191;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1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14" name="Google Shape;14;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3"/>
        <p:cNvGrpSpPr/>
        <p:nvPr/>
      </p:nvGrpSpPr>
      <p:grpSpPr>
        <a:xfrm>
          <a:off x="0" y="0"/>
          <a:ext cx="0" cy="0"/>
          <a:chOff x="0" y="0"/>
          <a:chExt cx="0" cy="0"/>
        </a:xfrm>
      </p:grpSpPr>
      <p:sp>
        <p:nvSpPr>
          <p:cNvPr id="74" name="Google Shape;74;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2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6" name="Google Shape;76;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7" name="Google Shape;77;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0"/>
        <p:cNvGrpSpPr/>
        <p:nvPr/>
      </p:nvGrpSpPr>
      <p:grpSpPr>
        <a:xfrm>
          <a:off x="0" y="0"/>
          <a:ext cx="0" cy="0"/>
          <a:chOff x="0" y="0"/>
          <a:chExt cx="0" cy="0"/>
        </a:xfrm>
      </p:grpSpPr>
      <p:sp>
        <p:nvSpPr>
          <p:cNvPr id="81" name="Google Shape;81;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6"/>
        <p:cNvGrpSpPr/>
        <p:nvPr/>
      </p:nvGrpSpPr>
      <p:grpSpPr>
        <a:xfrm>
          <a:off x="0" y="0"/>
          <a:ext cx="0" cy="0"/>
          <a:chOff x="0" y="0"/>
          <a:chExt cx="0" cy="0"/>
        </a:xfrm>
      </p:grpSpPr>
      <p:sp>
        <p:nvSpPr>
          <p:cNvPr id="87" name="Google Shape;87;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
        <p:cNvGrpSpPr/>
        <p:nvPr/>
      </p:nvGrpSpPr>
      <p:grpSpPr>
        <a:xfrm>
          <a:off x="0" y="0"/>
          <a:ext cx="0" cy="0"/>
          <a:chOff x="0" y="0"/>
          <a:chExt cx="0" cy="0"/>
        </a:xfrm>
      </p:grpSpPr>
      <p:sp>
        <p:nvSpPr>
          <p:cNvPr id="24" name="Google Shape;24;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9"/>
        <p:cNvGrpSpPr/>
        <p:nvPr/>
      </p:nvGrpSpPr>
      <p:grpSpPr>
        <a:xfrm>
          <a:off x="0" y="0"/>
          <a:ext cx="0" cy="0"/>
          <a:chOff x="0" y="0"/>
          <a:chExt cx="0" cy="0"/>
        </a:xfrm>
      </p:grpSpPr>
      <p:sp>
        <p:nvSpPr>
          <p:cNvPr id="30" name="Google Shape;30;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2" name="Google Shape;3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5"/>
        <p:cNvGrpSpPr/>
        <p:nvPr/>
      </p:nvGrpSpPr>
      <p:grpSpPr>
        <a:xfrm>
          <a:off x="0" y="0"/>
          <a:ext cx="0" cy="0"/>
          <a:chOff x="0" y="0"/>
          <a:chExt cx="0" cy="0"/>
        </a:xfrm>
      </p:grpSpPr>
      <p:sp>
        <p:nvSpPr>
          <p:cNvPr id="36" name="Google Shape;36;p1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1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8" name="Google Shape;3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1"/>
        <p:cNvGrpSpPr/>
        <p:nvPr/>
      </p:nvGrpSpPr>
      <p:grpSpPr>
        <a:xfrm>
          <a:off x="0" y="0"/>
          <a:ext cx="0" cy="0"/>
          <a:chOff x="0" y="0"/>
          <a:chExt cx="0" cy="0"/>
        </a:xfrm>
      </p:grpSpPr>
      <p:sp>
        <p:nvSpPr>
          <p:cNvPr id="42" name="Google Shape;42;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2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8"/>
        <p:cNvGrpSpPr/>
        <p:nvPr/>
      </p:nvGrpSpPr>
      <p:grpSpPr>
        <a:xfrm>
          <a:off x="0" y="0"/>
          <a:ext cx="0" cy="0"/>
          <a:chOff x="0" y="0"/>
          <a:chExt cx="0" cy="0"/>
        </a:xfrm>
      </p:grpSpPr>
      <p:sp>
        <p:nvSpPr>
          <p:cNvPr id="49" name="Google Shape;49;p2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2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1" name="Google Shape;51;p2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2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3" name="Google Shape;53;p2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7"/>
        <p:cNvGrpSpPr/>
        <p:nvPr/>
      </p:nvGrpSpPr>
      <p:grpSpPr>
        <a:xfrm>
          <a:off x="0" y="0"/>
          <a:ext cx="0" cy="0"/>
          <a:chOff x="0" y="0"/>
          <a:chExt cx="0" cy="0"/>
        </a:xfrm>
      </p:grpSpPr>
      <p:sp>
        <p:nvSpPr>
          <p:cNvPr id="58" name="Google Shape;58;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2"/>
        <p:cNvGrpSpPr/>
        <p:nvPr/>
      </p:nvGrpSpPr>
      <p:grpSpPr>
        <a:xfrm>
          <a:off x="0" y="0"/>
          <a:ext cx="0" cy="0"/>
          <a:chOff x="0" y="0"/>
          <a:chExt cx="0" cy="0"/>
        </a:xfrm>
      </p:grpSpPr>
      <p:sp>
        <p:nvSpPr>
          <p:cNvPr id="63" name="Google Shape;63;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6"/>
        <p:cNvGrpSpPr/>
        <p:nvPr/>
      </p:nvGrpSpPr>
      <p:grpSpPr>
        <a:xfrm>
          <a:off x="0" y="0"/>
          <a:ext cx="0" cy="0"/>
          <a:chOff x="0" y="0"/>
          <a:chExt cx="0" cy="0"/>
        </a:xfrm>
      </p:grpSpPr>
      <p:sp>
        <p:nvSpPr>
          <p:cNvPr id="67" name="Google Shape;67;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9" name="Google Shape;69;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0" name="Google Shape;70;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8" name="Google Shape;8;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9" name="Google Shape;9;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10" name="Google Shape;10;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Calibri"/>
                <a:ea typeface="Calibri"/>
                <a:cs typeface="Calibri"/>
                <a:sym typeface="Calibri"/>
              </a:defRPr>
            </a:lvl1pPr>
            <a:lvl2pPr marL="0" marR="0" lvl="1" indent="0" algn="r" rtl="0">
              <a:spcBef>
                <a:spcPts val="0"/>
              </a:spcBef>
              <a:buNone/>
              <a:defRPr sz="1200" b="0" i="0" u="none" strike="noStrike" cap="none">
                <a:solidFill>
                  <a:schemeClr val="lt1"/>
                </a:solidFill>
                <a:latin typeface="Calibri"/>
                <a:ea typeface="Calibri"/>
                <a:cs typeface="Calibri"/>
                <a:sym typeface="Calibri"/>
              </a:defRPr>
            </a:lvl2pPr>
            <a:lvl3pPr marL="0" marR="0" lvl="2" indent="0" algn="r" rtl="0">
              <a:spcBef>
                <a:spcPts val="0"/>
              </a:spcBef>
              <a:buNone/>
              <a:defRPr sz="1200" b="0" i="0" u="none" strike="noStrike" cap="none">
                <a:solidFill>
                  <a:schemeClr val="lt1"/>
                </a:solidFill>
                <a:latin typeface="Calibri"/>
                <a:ea typeface="Calibri"/>
                <a:cs typeface="Calibri"/>
                <a:sym typeface="Calibri"/>
              </a:defRPr>
            </a:lvl3pPr>
            <a:lvl4pPr marL="0" marR="0" lvl="3" indent="0" algn="r" rtl="0">
              <a:spcBef>
                <a:spcPts val="0"/>
              </a:spcBef>
              <a:buNone/>
              <a:defRPr sz="1200" b="0" i="0" u="none" strike="noStrike" cap="none">
                <a:solidFill>
                  <a:schemeClr val="lt1"/>
                </a:solidFill>
                <a:latin typeface="Calibri"/>
                <a:ea typeface="Calibri"/>
                <a:cs typeface="Calibri"/>
                <a:sym typeface="Calibri"/>
              </a:defRPr>
            </a:lvl4pPr>
            <a:lvl5pPr marL="0" marR="0" lvl="4" indent="0" algn="r" rtl="0">
              <a:spcBef>
                <a:spcPts val="0"/>
              </a:spcBef>
              <a:buNone/>
              <a:defRPr sz="1200" b="0" i="0" u="none" strike="noStrike" cap="none">
                <a:solidFill>
                  <a:schemeClr val="lt1"/>
                </a:solidFill>
                <a:latin typeface="Calibri"/>
                <a:ea typeface="Calibri"/>
                <a:cs typeface="Calibri"/>
                <a:sym typeface="Calibri"/>
              </a:defRPr>
            </a:lvl5pPr>
            <a:lvl6pPr marL="0" marR="0" lvl="5" indent="0" algn="r" rtl="0">
              <a:spcBef>
                <a:spcPts val="0"/>
              </a:spcBef>
              <a:buNone/>
              <a:defRPr sz="1200" b="0" i="0" u="none" strike="noStrike" cap="none">
                <a:solidFill>
                  <a:schemeClr val="lt1"/>
                </a:solidFill>
                <a:latin typeface="Calibri"/>
                <a:ea typeface="Calibri"/>
                <a:cs typeface="Calibri"/>
                <a:sym typeface="Calibri"/>
              </a:defRPr>
            </a:lvl6pPr>
            <a:lvl7pPr marL="0" marR="0" lvl="6" indent="0" algn="r" rtl="0">
              <a:spcBef>
                <a:spcPts val="0"/>
              </a:spcBef>
              <a:buNone/>
              <a:defRPr sz="1200" b="0" i="0" u="none" strike="noStrike" cap="none">
                <a:solidFill>
                  <a:schemeClr val="lt1"/>
                </a:solidFill>
                <a:latin typeface="Calibri"/>
                <a:ea typeface="Calibri"/>
                <a:cs typeface="Calibri"/>
                <a:sym typeface="Calibri"/>
              </a:defRPr>
            </a:lvl7pPr>
            <a:lvl8pPr marL="0" marR="0" lvl="7" indent="0" algn="r" rtl="0">
              <a:spcBef>
                <a:spcPts val="0"/>
              </a:spcBef>
              <a:buNone/>
              <a:defRPr sz="1200" b="0" i="0" u="none" strike="noStrike" cap="none">
                <a:solidFill>
                  <a:schemeClr val="lt1"/>
                </a:solidFill>
                <a:latin typeface="Calibri"/>
                <a:ea typeface="Calibri"/>
                <a:cs typeface="Calibri"/>
                <a:sym typeface="Calibri"/>
              </a:defRPr>
            </a:lvl8pPr>
            <a:lvl9pPr marL="0" marR="0" lvl="8" indent="0" algn="r" rtl="0">
              <a:spcBef>
                <a:spcPts val="0"/>
              </a:spcBef>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
        <p:cNvGrpSpPr/>
        <p:nvPr/>
      </p:nvGrpSpPr>
      <p:grpSpPr>
        <a:xfrm>
          <a:off x="0" y="0"/>
          <a:ext cx="0" cy="0"/>
          <a:chOff x="0" y="0"/>
          <a:chExt cx="0" cy="0"/>
        </a:xfrm>
      </p:grpSpPr>
      <p:sp>
        <p:nvSpPr>
          <p:cNvPr id="18" name="Google Shape;18;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 name="Google Shape;19;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 name="Google Shape;20;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1" name="Google Shape;21;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2" name="Google Shape;22;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3" Type="http://schemas.openxmlformats.org/officeDocument/2006/relationships/image" Target="../media/image33.png"/><Relationship Id="rId7" Type="http://schemas.openxmlformats.org/officeDocument/2006/relationships/image" Target="../media/image9.pn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notesSlide" Target="../notesSlides/notesSlide10.xml"/><Relationship Id="rId16"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8.png"/><Relationship Id="rId5" Type="http://schemas.openxmlformats.org/officeDocument/2006/relationships/image" Target="../media/image16.png"/><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image" Target="../media/image1.png"/><Relationship Id="rId9" Type="http://schemas.openxmlformats.org/officeDocument/2006/relationships/image" Target="../media/image36.png"/><Relationship Id="rId1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png"/><Relationship Id="rId4" Type="http://schemas.openxmlformats.org/officeDocument/2006/relationships/image" Target="../media/image48.emf"/></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2.xml"/><Relationship Id="rId16"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hyperlink" Target="https://youtu.be/K3mNg4Vgqwk" TargetMode="Externa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1.png"/><Relationship Id="rId7" Type="http://schemas.openxmlformats.org/officeDocument/2006/relationships/image" Target="../media/image30.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6.pn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961AF"/>
        </a:solidFill>
        <a:effectLst/>
      </p:bgPr>
    </p:bg>
    <p:spTree>
      <p:nvGrpSpPr>
        <p:cNvPr id="1" name="Shape 95"/>
        <p:cNvGrpSpPr/>
        <p:nvPr/>
      </p:nvGrpSpPr>
      <p:grpSpPr>
        <a:xfrm>
          <a:off x="0" y="0"/>
          <a:ext cx="0" cy="0"/>
          <a:chOff x="0" y="0"/>
          <a:chExt cx="0" cy="0"/>
        </a:xfrm>
      </p:grpSpPr>
      <p:sp>
        <p:nvSpPr>
          <p:cNvPr id="96" name="Google Shape;96;p1"/>
          <p:cNvSpPr txBox="1">
            <a:spLocks noGrp="1"/>
          </p:cNvSpPr>
          <p:nvPr>
            <p:ph type="ctrTitle"/>
          </p:nvPr>
        </p:nvSpPr>
        <p:spPr>
          <a:xfrm>
            <a:off x="7464614" y="1783959"/>
            <a:ext cx="4087306" cy="288911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5400"/>
              <a:buFont typeface="Open Sans"/>
              <a:buNone/>
            </a:pPr>
            <a:r>
              <a:rPr lang="en-US" sz="5400">
                <a:latin typeface="Open Sans"/>
                <a:ea typeface="Open Sans"/>
                <a:cs typeface="Open Sans"/>
                <a:sym typeface="Open Sans"/>
              </a:rPr>
              <a:t>Campaign</a:t>
            </a:r>
            <a:br>
              <a:rPr lang="en-US" sz="5400">
                <a:latin typeface="Open Sans"/>
                <a:ea typeface="Open Sans"/>
                <a:cs typeface="Open Sans"/>
                <a:sym typeface="Open Sans"/>
              </a:rPr>
            </a:br>
            <a:r>
              <a:rPr lang="en-US" sz="5400">
                <a:latin typeface="Open Sans"/>
                <a:ea typeface="Open Sans"/>
                <a:cs typeface="Open Sans"/>
                <a:sym typeface="Open Sans"/>
              </a:rPr>
              <a:t>Overview</a:t>
            </a:r>
            <a:endParaRPr sz="5400">
              <a:latin typeface="Open Sans"/>
              <a:ea typeface="Open Sans"/>
              <a:cs typeface="Open Sans"/>
              <a:sym typeface="Open Sans"/>
            </a:endParaRPr>
          </a:p>
        </p:txBody>
      </p:sp>
      <p:sp>
        <p:nvSpPr>
          <p:cNvPr id="97" name="Google Shape;97;p1"/>
          <p:cNvSpPr txBox="1">
            <a:spLocks noGrp="1"/>
          </p:cNvSpPr>
          <p:nvPr>
            <p:ph type="subTitle" idx="1"/>
          </p:nvPr>
        </p:nvSpPr>
        <p:spPr>
          <a:xfrm>
            <a:off x="7464612" y="4750893"/>
            <a:ext cx="4087305" cy="11478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000"/>
              <a:buNone/>
            </a:pPr>
            <a:r>
              <a:rPr lang="en-US" sz="2000">
                <a:latin typeface="Open Sans"/>
                <a:ea typeface="Open Sans"/>
                <a:cs typeface="Open Sans"/>
                <a:sym typeface="Open Sans"/>
              </a:rPr>
              <a:t>MARYLAND GENERAL </a:t>
            </a:r>
            <a:endParaRPr/>
          </a:p>
          <a:p>
            <a:pPr marL="0" lvl="0" indent="0" algn="l" rtl="0">
              <a:lnSpc>
                <a:spcPct val="90000"/>
              </a:lnSpc>
              <a:spcBef>
                <a:spcPts val="1000"/>
              </a:spcBef>
              <a:spcAft>
                <a:spcPts val="0"/>
              </a:spcAft>
              <a:buClr>
                <a:schemeClr val="lt1"/>
              </a:buClr>
              <a:buSzPts val="2000"/>
              <a:buNone/>
            </a:pPr>
            <a:r>
              <a:rPr lang="en-US" sz="2000">
                <a:latin typeface="Open Sans"/>
                <a:ea typeface="Open Sans"/>
                <a:cs typeface="Open Sans"/>
                <a:sym typeface="Open Sans"/>
              </a:rPr>
              <a:t>ASSEMBLY SESSION 2021</a:t>
            </a:r>
            <a:endParaRPr/>
          </a:p>
        </p:txBody>
      </p:sp>
      <p:sp>
        <p:nvSpPr>
          <p:cNvPr id="98" name="Google Shape;98;p1"/>
          <p:cNvSpPr/>
          <p:nvPr/>
        </p:nvSpPr>
        <p:spPr>
          <a:xfrm rot="10800000">
            <a:off x="2" y="0"/>
            <a:ext cx="7188051" cy="6858000"/>
          </a:xfrm>
          <a:custGeom>
            <a:avLst/>
            <a:gdLst/>
            <a:ahLst/>
            <a:cxnLst/>
            <a:rect l="l" t="t" r="r" b="b"/>
            <a:pathLst>
              <a:path w="7188051" h="6858000" extrusionOk="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99" name="Google Shape;99;p1" descr="Logo&#10;&#10;Description automatically generated"/>
          <p:cNvPicPr preferRelativeResize="0"/>
          <p:nvPr/>
        </p:nvPicPr>
        <p:blipFill rotWithShape="1">
          <a:blip r:embed="rId3">
            <a:alphaModFix/>
          </a:blip>
          <a:srcRect l="8237" r="5418" b="-1"/>
          <a:stretch/>
        </p:blipFill>
        <p:spPr>
          <a:xfrm>
            <a:off x="1" y="10"/>
            <a:ext cx="7028495" cy="6857990"/>
          </a:xfrm>
          <a:custGeom>
            <a:avLst/>
            <a:gdLst/>
            <a:ahLst/>
            <a:cxnLst/>
            <a:rect l="l" t="t" r="r" b="b"/>
            <a:pathLst>
              <a:path w="7028495" h="6858000" extrusionOk="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fade">
                                      <p:cBhvr>
                                        <p:cTn id="7" dur="700"/>
                                        <p:tgtEl>
                                          <p:spTgt spid="99"/>
                                        </p:tgtEl>
                                      </p:cBhvr>
                                    </p:animEffect>
                                  </p:childTnLst>
                                </p:cTn>
                              </p:par>
                              <p:par>
                                <p:cTn id="8" presetID="10" presetClass="entr" presetSubtype="0" fill="hold" nodeType="withEffect">
                                  <p:stCondLst>
                                    <p:cond delay="2000"/>
                                  </p:stCondLst>
                                  <p:childTnLst>
                                    <p:set>
                                      <p:cBhvr>
                                        <p:cTn id="9" dur="1" fill="hold">
                                          <p:stCondLst>
                                            <p:cond delay="0"/>
                                          </p:stCondLst>
                                        </p:cTn>
                                        <p:tgtEl>
                                          <p:spTgt spid="97">
                                            <p:txEl>
                                              <p:pRg st="0" end="0"/>
                                            </p:txEl>
                                          </p:spTgt>
                                        </p:tgtEl>
                                        <p:attrNameLst>
                                          <p:attrName>style.visibility</p:attrName>
                                        </p:attrNameLst>
                                      </p:cBhvr>
                                      <p:to>
                                        <p:strVal val="visible"/>
                                      </p:to>
                                    </p:set>
                                    <p:animEffect transition="in" filter="fade">
                                      <p:cBhvr>
                                        <p:cTn id="10" dur="400"/>
                                        <p:tgtEl>
                                          <p:spTgt spid="97">
                                            <p:txEl>
                                              <p:pRg st="0" end="0"/>
                                            </p:txEl>
                                          </p:spTgt>
                                        </p:tgtEl>
                                      </p:cBhvr>
                                    </p:animEffect>
                                  </p:childTnLst>
                                </p:cTn>
                              </p:par>
                              <p:par>
                                <p:cTn id="11" presetID="10" presetClass="entr" presetSubtype="0" fill="hold" nodeType="withEffect">
                                  <p:stCondLst>
                                    <p:cond delay="2000"/>
                                  </p:stCondLst>
                                  <p:childTnLst>
                                    <p:set>
                                      <p:cBhvr>
                                        <p:cTn id="12" dur="1" fill="hold">
                                          <p:stCondLst>
                                            <p:cond delay="0"/>
                                          </p:stCondLst>
                                        </p:cTn>
                                        <p:tgtEl>
                                          <p:spTgt spid="97">
                                            <p:txEl>
                                              <p:pRg st="1" end="1"/>
                                            </p:txEl>
                                          </p:spTgt>
                                        </p:tgtEl>
                                        <p:attrNameLst>
                                          <p:attrName>style.visibility</p:attrName>
                                        </p:attrNameLst>
                                      </p:cBhvr>
                                      <p:to>
                                        <p:strVal val="visible"/>
                                      </p:to>
                                    </p:set>
                                    <p:animEffect transition="in" filter="fade">
                                      <p:cBhvr>
                                        <p:cTn id="13" dur="400"/>
                                        <p:tgtEl>
                                          <p:spTgt spid="97">
                                            <p:txEl>
                                              <p:pRg st="1" end="1"/>
                                            </p:txEl>
                                          </p:spTgt>
                                        </p:tgtEl>
                                      </p:cBhvr>
                                    </p:animEffect>
                                  </p:childTnLst>
                                </p:cTn>
                              </p:par>
                              <p:par>
                                <p:cTn id="14" presetID="10" presetClass="entr" presetSubtype="0" fill="hold" nodeType="withEffect">
                                  <p:stCondLst>
                                    <p:cond delay="1000"/>
                                  </p:stCondLst>
                                  <p:childTnLst>
                                    <p:set>
                                      <p:cBhvr>
                                        <p:cTn id="15" dur="1" fill="hold">
                                          <p:stCondLst>
                                            <p:cond delay="0"/>
                                          </p:stCondLst>
                                        </p:cTn>
                                        <p:tgtEl>
                                          <p:spTgt spid="96"/>
                                        </p:tgtEl>
                                        <p:attrNameLst>
                                          <p:attrName>style.visibility</p:attrName>
                                        </p:attrNameLst>
                                      </p:cBhvr>
                                      <p:to>
                                        <p:strVal val="visible"/>
                                      </p:to>
                                    </p:set>
                                    <p:animEffect transition="in" filter="fade">
                                      <p:cBhvr>
                                        <p:cTn id="16" dur="4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p10"/>
          <p:cNvPicPr preferRelativeResize="0"/>
          <p:nvPr/>
        </p:nvPicPr>
        <p:blipFill rotWithShape="1">
          <a:blip r:embed="rId3">
            <a:alphaModFix/>
          </a:blip>
          <a:srcRect/>
          <a:stretch/>
        </p:blipFill>
        <p:spPr>
          <a:xfrm>
            <a:off x="2789372" y="1932368"/>
            <a:ext cx="4846740" cy="2877561"/>
          </a:xfrm>
          <a:prstGeom prst="rect">
            <a:avLst/>
          </a:prstGeom>
          <a:noFill/>
          <a:ln>
            <a:noFill/>
          </a:ln>
        </p:spPr>
      </p:pic>
      <p:pic>
        <p:nvPicPr>
          <p:cNvPr id="207" name="Google Shape;207;p10" descr="Logo&#10;&#10;Description automatically generated"/>
          <p:cNvPicPr preferRelativeResize="0"/>
          <p:nvPr/>
        </p:nvPicPr>
        <p:blipFill rotWithShape="1">
          <a:blip r:embed="rId4">
            <a:alphaModFix/>
          </a:blip>
          <a:srcRect l="8237" r="5418" b="-1"/>
          <a:stretch/>
        </p:blipFill>
        <p:spPr>
          <a:xfrm>
            <a:off x="10283912" y="5246382"/>
            <a:ext cx="1651686" cy="1611618"/>
          </a:xfrm>
          <a:custGeom>
            <a:avLst/>
            <a:gdLst/>
            <a:ahLst/>
            <a:cxnLst/>
            <a:rect l="l" t="t" r="r" b="b"/>
            <a:pathLst>
              <a:path w="7028495" h="6858000" extrusionOk="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ln>
            <a:noFill/>
          </a:ln>
        </p:spPr>
      </p:pic>
      <p:pic>
        <p:nvPicPr>
          <p:cNvPr id="208" name="Google Shape;208;p10"/>
          <p:cNvPicPr preferRelativeResize="0"/>
          <p:nvPr/>
        </p:nvPicPr>
        <p:blipFill rotWithShape="1">
          <a:blip r:embed="rId5">
            <a:alphaModFix/>
          </a:blip>
          <a:srcRect/>
          <a:stretch/>
        </p:blipFill>
        <p:spPr>
          <a:xfrm>
            <a:off x="11862445" y="0"/>
            <a:ext cx="347870" cy="6858000"/>
          </a:xfrm>
          <a:prstGeom prst="rect">
            <a:avLst/>
          </a:prstGeom>
          <a:noFill/>
          <a:ln>
            <a:noFill/>
          </a:ln>
        </p:spPr>
      </p:pic>
      <p:pic>
        <p:nvPicPr>
          <p:cNvPr id="209" name="Google Shape;209;p10" descr="Text&#10;&#10;Description automatically generated"/>
          <p:cNvPicPr preferRelativeResize="0"/>
          <p:nvPr/>
        </p:nvPicPr>
        <p:blipFill rotWithShape="1">
          <a:blip r:embed="rId6">
            <a:alphaModFix/>
          </a:blip>
          <a:srcRect/>
          <a:stretch/>
        </p:blipFill>
        <p:spPr>
          <a:xfrm rot="1020835">
            <a:off x="6189069" y="1019716"/>
            <a:ext cx="5441897" cy="2086742"/>
          </a:xfrm>
          <a:prstGeom prst="rect">
            <a:avLst/>
          </a:prstGeom>
          <a:noFill/>
          <a:ln>
            <a:noFill/>
          </a:ln>
        </p:spPr>
      </p:pic>
      <p:pic>
        <p:nvPicPr>
          <p:cNvPr id="210" name="Google Shape;210;p10" descr="Text&#10;&#10;Description automatically generated with medium confidence"/>
          <p:cNvPicPr preferRelativeResize="0"/>
          <p:nvPr/>
        </p:nvPicPr>
        <p:blipFill rotWithShape="1">
          <a:blip r:embed="rId7">
            <a:alphaModFix/>
          </a:blip>
          <a:srcRect/>
          <a:stretch/>
        </p:blipFill>
        <p:spPr>
          <a:xfrm>
            <a:off x="-630155" y="442479"/>
            <a:ext cx="6737416" cy="1864670"/>
          </a:xfrm>
          <a:prstGeom prst="rect">
            <a:avLst/>
          </a:prstGeom>
          <a:noFill/>
          <a:ln>
            <a:noFill/>
          </a:ln>
        </p:spPr>
      </p:pic>
      <p:pic>
        <p:nvPicPr>
          <p:cNvPr id="211" name="Google Shape;211;p10" descr="Text&#10;&#10;Description automatically generated"/>
          <p:cNvPicPr preferRelativeResize="0"/>
          <p:nvPr/>
        </p:nvPicPr>
        <p:blipFill rotWithShape="1">
          <a:blip r:embed="rId8">
            <a:alphaModFix/>
          </a:blip>
          <a:srcRect/>
          <a:stretch/>
        </p:blipFill>
        <p:spPr>
          <a:xfrm>
            <a:off x="3093547" y="5567577"/>
            <a:ext cx="5021168" cy="1471347"/>
          </a:xfrm>
          <a:prstGeom prst="rect">
            <a:avLst/>
          </a:prstGeom>
          <a:noFill/>
          <a:ln>
            <a:noFill/>
          </a:ln>
        </p:spPr>
      </p:pic>
      <p:pic>
        <p:nvPicPr>
          <p:cNvPr id="212" name="Google Shape;212;p10" descr="Text&#10;&#10;Description automatically generated with medium confidence"/>
          <p:cNvPicPr preferRelativeResize="0"/>
          <p:nvPr/>
        </p:nvPicPr>
        <p:blipFill rotWithShape="1">
          <a:blip r:embed="rId9">
            <a:alphaModFix/>
          </a:blip>
          <a:srcRect/>
          <a:stretch/>
        </p:blipFill>
        <p:spPr>
          <a:xfrm rot="1228343">
            <a:off x="2766891" y="2514380"/>
            <a:ext cx="5933861" cy="1960620"/>
          </a:xfrm>
          <a:prstGeom prst="rect">
            <a:avLst/>
          </a:prstGeom>
          <a:noFill/>
          <a:ln>
            <a:noFill/>
          </a:ln>
        </p:spPr>
      </p:pic>
      <p:pic>
        <p:nvPicPr>
          <p:cNvPr id="213" name="Google Shape;213;p10" descr="Text&#10;&#10;Description automatically generated"/>
          <p:cNvPicPr preferRelativeResize="0"/>
          <p:nvPr/>
        </p:nvPicPr>
        <p:blipFill rotWithShape="1">
          <a:blip r:embed="rId10">
            <a:alphaModFix/>
          </a:blip>
          <a:srcRect/>
          <a:stretch/>
        </p:blipFill>
        <p:spPr>
          <a:xfrm rot="-1569806">
            <a:off x="6427277" y="4764202"/>
            <a:ext cx="5217244" cy="1739783"/>
          </a:xfrm>
          <a:prstGeom prst="rect">
            <a:avLst/>
          </a:prstGeom>
          <a:noFill/>
          <a:ln>
            <a:noFill/>
          </a:ln>
        </p:spPr>
      </p:pic>
      <p:pic>
        <p:nvPicPr>
          <p:cNvPr id="214" name="Google Shape;214;p10" descr="Text&#10;&#10;Description automatically generated"/>
          <p:cNvPicPr preferRelativeResize="0"/>
          <p:nvPr/>
        </p:nvPicPr>
        <p:blipFill rotWithShape="1">
          <a:blip r:embed="rId11">
            <a:alphaModFix/>
          </a:blip>
          <a:srcRect/>
          <a:stretch/>
        </p:blipFill>
        <p:spPr>
          <a:xfrm rot="-1542628">
            <a:off x="3484547" y="966048"/>
            <a:ext cx="4244653" cy="1414884"/>
          </a:xfrm>
          <a:prstGeom prst="rect">
            <a:avLst/>
          </a:prstGeom>
          <a:noFill/>
          <a:ln>
            <a:noFill/>
          </a:ln>
        </p:spPr>
      </p:pic>
      <p:pic>
        <p:nvPicPr>
          <p:cNvPr id="215" name="Google Shape;215;p10" descr="A picture containing letter&#10;&#10;Description automatically generated"/>
          <p:cNvPicPr preferRelativeResize="0"/>
          <p:nvPr/>
        </p:nvPicPr>
        <p:blipFill rotWithShape="1">
          <a:blip r:embed="rId12">
            <a:alphaModFix/>
          </a:blip>
          <a:srcRect/>
          <a:stretch/>
        </p:blipFill>
        <p:spPr>
          <a:xfrm rot="951866">
            <a:off x="-314014" y="3834665"/>
            <a:ext cx="6086389" cy="2202938"/>
          </a:xfrm>
          <a:prstGeom prst="rect">
            <a:avLst/>
          </a:prstGeom>
          <a:noFill/>
          <a:ln>
            <a:noFill/>
          </a:ln>
        </p:spPr>
      </p:pic>
      <p:pic>
        <p:nvPicPr>
          <p:cNvPr id="216" name="Google Shape;216;p10" descr="Text&#10;&#10;Description automatically generated"/>
          <p:cNvPicPr preferRelativeResize="0"/>
          <p:nvPr/>
        </p:nvPicPr>
        <p:blipFill rotWithShape="1">
          <a:blip r:embed="rId13">
            <a:alphaModFix/>
          </a:blip>
          <a:srcRect/>
          <a:stretch/>
        </p:blipFill>
        <p:spPr>
          <a:xfrm rot="1007586">
            <a:off x="1425396" y="3704877"/>
            <a:ext cx="6516591" cy="1467924"/>
          </a:xfrm>
          <a:prstGeom prst="rect">
            <a:avLst/>
          </a:prstGeom>
          <a:noFill/>
          <a:ln>
            <a:noFill/>
          </a:ln>
        </p:spPr>
      </p:pic>
      <p:pic>
        <p:nvPicPr>
          <p:cNvPr id="217" name="Google Shape;217;p10" descr="Text&#10;&#10;Description automatically generated with low confidence"/>
          <p:cNvPicPr preferRelativeResize="0"/>
          <p:nvPr/>
        </p:nvPicPr>
        <p:blipFill rotWithShape="1">
          <a:blip r:embed="rId14">
            <a:alphaModFix/>
          </a:blip>
          <a:srcRect/>
          <a:stretch/>
        </p:blipFill>
        <p:spPr>
          <a:xfrm rot="-458667">
            <a:off x="4970670" y="3146814"/>
            <a:ext cx="6989885" cy="2217921"/>
          </a:xfrm>
          <a:prstGeom prst="rect">
            <a:avLst/>
          </a:prstGeom>
          <a:noFill/>
          <a:ln>
            <a:noFill/>
          </a:ln>
        </p:spPr>
      </p:pic>
      <p:pic>
        <p:nvPicPr>
          <p:cNvPr id="218" name="Google Shape;218;p10" descr="Text&#10;&#10;Description automatically generated with low confidence"/>
          <p:cNvPicPr preferRelativeResize="0"/>
          <p:nvPr/>
        </p:nvPicPr>
        <p:blipFill rotWithShape="1">
          <a:blip r:embed="rId15">
            <a:alphaModFix/>
          </a:blip>
          <a:srcRect/>
          <a:stretch/>
        </p:blipFill>
        <p:spPr>
          <a:xfrm rot="-918091">
            <a:off x="-918362" y="1632571"/>
            <a:ext cx="8726924" cy="2733147"/>
          </a:xfrm>
          <a:prstGeom prst="rect">
            <a:avLst/>
          </a:prstGeom>
          <a:noFill/>
          <a:ln>
            <a:noFill/>
          </a:ln>
        </p:spPr>
      </p:pic>
      <p:pic>
        <p:nvPicPr>
          <p:cNvPr id="219" name="Google Shape;219;p10" descr="Text&#10;&#10;Description automatically generated"/>
          <p:cNvPicPr preferRelativeResize="0"/>
          <p:nvPr/>
        </p:nvPicPr>
        <p:blipFill rotWithShape="1">
          <a:blip r:embed="rId16">
            <a:alphaModFix/>
          </a:blip>
          <a:srcRect/>
          <a:stretch/>
        </p:blipFill>
        <p:spPr>
          <a:xfrm>
            <a:off x="5484160" y="1703913"/>
            <a:ext cx="7103478" cy="2323541"/>
          </a:xfrm>
          <a:prstGeom prst="rect">
            <a:avLst/>
          </a:prstGeom>
          <a:noFill/>
          <a:ln>
            <a:noFill/>
          </a:ln>
        </p:spPr>
      </p:pic>
      <p:pic>
        <p:nvPicPr>
          <p:cNvPr id="220" name="Google Shape;220;p10" descr="A picture containing text, indoor&#10;&#10;Description automatically generated"/>
          <p:cNvPicPr preferRelativeResize="0"/>
          <p:nvPr/>
        </p:nvPicPr>
        <p:blipFill rotWithShape="1">
          <a:blip r:embed="rId17">
            <a:alphaModFix/>
          </a:blip>
          <a:srcRect/>
          <a:stretch/>
        </p:blipFill>
        <p:spPr>
          <a:xfrm rot="-1557748">
            <a:off x="-580356" y="1262408"/>
            <a:ext cx="5959935" cy="1601349"/>
          </a:xfrm>
          <a:prstGeom prst="rect">
            <a:avLst/>
          </a:prstGeom>
          <a:noFill/>
          <a:ln>
            <a:noFill/>
          </a:ln>
        </p:spPr>
      </p:pic>
      <p:pic>
        <p:nvPicPr>
          <p:cNvPr id="221" name="Google Shape;221;p10" descr="Graphical user interface, text&#10;&#10;Description automatically generated"/>
          <p:cNvPicPr preferRelativeResize="0"/>
          <p:nvPr/>
        </p:nvPicPr>
        <p:blipFill rotWithShape="1">
          <a:blip r:embed="rId18">
            <a:alphaModFix/>
          </a:blip>
          <a:srcRect/>
          <a:stretch/>
        </p:blipFill>
        <p:spPr>
          <a:xfrm>
            <a:off x="-175385" y="4992565"/>
            <a:ext cx="5929515" cy="1819232"/>
          </a:xfrm>
          <a:prstGeom prst="rect">
            <a:avLst/>
          </a:prstGeom>
          <a:noFill/>
          <a:ln>
            <a:noFill/>
          </a:ln>
        </p:spPr>
      </p:pic>
      <p:sp>
        <p:nvSpPr>
          <p:cNvPr id="222" name="Google Shape;222;p10"/>
          <p:cNvSpPr txBox="1">
            <a:spLocks noGrp="1"/>
          </p:cNvSpPr>
          <p:nvPr>
            <p:ph type="title"/>
          </p:nvPr>
        </p:nvSpPr>
        <p:spPr>
          <a:xfrm>
            <a:off x="767788" y="-150975"/>
            <a:ext cx="88899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200"/>
              <a:buFont typeface="Open Sans"/>
              <a:buNone/>
            </a:pPr>
            <a:r>
              <a:rPr lang="en-US" sz="4200">
                <a:latin typeface="Open Sans"/>
                <a:ea typeface="Open Sans"/>
                <a:cs typeface="Open Sans"/>
                <a:sym typeface="Open Sans"/>
              </a:rPr>
              <a:t>Working for Law Enforcement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7"/>
                                        </p:tgtEl>
                                        <p:attrNameLst>
                                          <p:attrName>style.visibility</p:attrName>
                                        </p:attrNameLst>
                                      </p:cBhvr>
                                      <p:to>
                                        <p:strVal val="visible"/>
                                      </p:to>
                                    </p:set>
                                    <p:animEffect transition="in" filter="fade">
                                      <p:cBhvr>
                                        <p:cTn id="7" dur="700"/>
                                        <p:tgtEl>
                                          <p:spTgt spid="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11"/>
          <p:cNvSpPr txBox="1">
            <a:spLocks noGrp="1"/>
          </p:cNvSpPr>
          <p:nvPr>
            <p:ph type="title"/>
          </p:nvPr>
        </p:nvSpPr>
        <p:spPr>
          <a:xfrm>
            <a:off x="759626" y="181240"/>
            <a:ext cx="8912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200"/>
              <a:buFont typeface="Open Sans"/>
              <a:buNone/>
            </a:pPr>
            <a:r>
              <a:rPr lang="en-US" sz="4200" dirty="0">
                <a:latin typeface="Open Sans"/>
                <a:ea typeface="Open Sans"/>
                <a:cs typeface="Open Sans"/>
                <a:sym typeface="Open Sans"/>
              </a:rPr>
              <a:t>Still Standing</a:t>
            </a:r>
            <a:endParaRPr dirty="0"/>
          </a:p>
        </p:txBody>
      </p:sp>
      <p:pic>
        <p:nvPicPr>
          <p:cNvPr id="228" name="Google Shape;228;p11" descr="Logo&#10;&#10;Description automatically generated"/>
          <p:cNvPicPr preferRelativeResize="0"/>
          <p:nvPr/>
        </p:nvPicPr>
        <p:blipFill rotWithShape="1">
          <a:blip r:embed="rId3">
            <a:alphaModFix/>
          </a:blip>
          <a:srcRect l="8237" r="5418" b="-1"/>
          <a:stretch/>
        </p:blipFill>
        <p:spPr>
          <a:xfrm>
            <a:off x="10404390" y="5246382"/>
            <a:ext cx="1651686" cy="1611618"/>
          </a:xfrm>
          <a:custGeom>
            <a:avLst/>
            <a:gdLst/>
            <a:ahLst/>
            <a:cxnLst/>
            <a:rect l="l" t="t" r="r" b="b"/>
            <a:pathLst>
              <a:path w="7028495" h="6858000" extrusionOk="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ln>
            <a:noFill/>
          </a:ln>
        </p:spPr>
      </p:pic>
      <p:pic>
        <p:nvPicPr>
          <p:cNvPr id="229" name="Google Shape;229;p11"/>
          <p:cNvPicPr preferRelativeResize="0"/>
          <p:nvPr/>
        </p:nvPicPr>
        <p:blipFill rotWithShape="1">
          <a:blip r:embed="rId4">
            <a:alphaModFix/>
          </a:blip>
          <a:srcRect/>
          <a:stretch/>
        </p:blipFill>
        <p:spPr>
          <a:xfrm>
            <a:off x="11970250" y="-3609"/>
            <a:ext cx="347870" cy="6851099"/>
          </a:xfrm>
          <a:prstGeom prst="rect">
            <a:avLst/>
          </a:prstGeom>
          <a:noFill/>
          <a:ln>
            <a:noFill/>
          </a:ln>
        </p:spPr>
      </p:pic>
      <p:pic>
        <p:nvPicPr>
          <p:cNvPr id="230" name="Google Shape;230;p11"/>
          <p:cNvPicPr preferRelativeResize="0"/>
          <p:nvPr/>
        </p:nvPicPr>
        <p:blipFill rotWithShape="1">
          <a:blip r:embed="rId5">
            <a:alphaModFix/>
          </a:blip>
          <a:srcRect b="80246"/>
          <a:stretch/>
        </p:blipFill>
        <p:spPr>
          <a:xfrm>
            <a:off x="872359" y="1165287"/>
            <a:ext cx="7606539" cy="1780203"/>
          </a:xfrm>
          <a:prstGeom prst="rect">
            <a:avLst/>
          </a:prstGeom>
          <a:noFill/>
          <a:ln>
            <a:noFill/>
          </a:ln>
        </p:spPr>
      </p:pic>
      <p:pic>
        <p:nvPicPr>
          <p:cNvPr id="231" name="Google Shape;231;p11" descr="Text&#10;&#10;Description automatically generated"/>
          <p:cNvPicPr preferRelativeResize="0"/>
          <p:nvPr/>
        </p:nvPicPr>
        <p:blipFill rotWithShape="1">
          <a:blip r:embed="rId6">
            <a:alphaModFix/>
          </a:blip>
          <a:srcRect/>
          <a:stretch/>
        </p:blipFill>
        <p:spPr>
          <a:xfrm>
            <a:off x="1136322" y="2945490"/>
            <a:ext cx="6848024" cy="372076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8"/>
                                        </p:tgtEl>
                                        <p:attrNameLst>
                                          <p:attrName>style.visibility</p:attrName>
                                        </p:attrNameLst>
                                      </p:cBhvr>
                                      <p:to>
                                        <p:strVal val="visible"/>
                                      </p:to>
                                    </p:set>
                                    <p:animEffect transition="in" filter="fade">
                                      <p:cBhvr>
                                        <p:cTn id="7" dur="700"/>
                                        <p:tgtEl>
                                          <p:spTgt spid="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12"/>
          <p:cNvSpPr txBox="1">
            <a:spLocks noGrp="1"/>
          </p:cNvSpPr>
          <p:nvPr>
            <p:ph type="title"/>
          </p:nvPr>
        </p:nvSpPr>
        <p:spPr>
          <a:xfrm>
            <a:off x="838200" y="30549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Open Sans"/>
              <a:buNone/>
            </a:pPr>
            <a:r>
              <a:rPr lang="en-US" dirty="0">
                <a:latin typeface="Open Sans"/>
                <a:ea typeface="Open Sans"/>
                <a:cs typeface="Open Sans"/>
                <a:sym typeface="Open Sans"/>
              </a:rPr>
              <a:t>The Work Continues</a:t>
            </a:r>
            <a:endParaRPr dirty="0"/>
          </a:p>
        </p:txBody>
      </p:sp>
      <p:sp>
        <p:nvSpPr>
          <p:cNvPr id="237" name="Google Shape;237;p12"/>
          <p:cNvSpPr txBox="1">
            <a:spLocks noGrp="1"/>
          </p:cNvSpPr>
          <p:nvPr>
            <p:ph type="body" idx="1"/>
          </p:nvPr>
        </p:nvSpPr>
        <p:spPr>
          <a:xfrm>
            <a:off x="838200" y="1825626"/>
            <a:ext cx="10515600" cy="42061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E62A27"/>
              </a:buClr>
              <a:buSzPts val="2000"/>
              <a:buNone/>
            </a:pPr>
            <a:r>
              <a:rPr lang="en-US" sz="2000" b="1">
                <a:solidFill>
                  <a:srgbClr val="E62A27"/>
                </a:solidFill>
              </a:rPr>
              <a:t>Maryland  Police Accountability Legislation Passed, Maryland General Assembly 2021</a:t>
            </a:r>
            <a:endParaRPr/>
          </a:p>
        </p:txBody>
      </p:sp>
      <p:pic>
        <p:nvPicPr>
          <p:cNvPr id="238" name="Google Shape;238;p12" descr="Logo&#10;&#10;Description automatically generated"/>
          <p:cNvPicPr preferRelativeResize="0"/>
          <p:nvPr/>
        </p:nvPicPr>
        <p:blipFill rotWithShape="1">
          <a:blip r:embed="rId3">
            <a:alphaModFix/>
          </a:blip>
          <a:srcRect l="8237" r="5418" b="-1"/>
          <a:stretch/>
        </p:blipFill>
        <p:spPr>
          <a:xfrm>
            <a:off x="10250556" y="5246382"/>
            <a:ext cx="1651686" cy="1611618"/>
          </a:xfrm>
          <a:custGeom>
            <a:avLst/>
            <a:gdLst/>
            <a:ahLst/>
            <a:cxnLst/>
            <a:rect l="l" t="t" r="r" b="b"/>
            <a:pathLst>
              <a:path w="7028495" h="6858000" extrusionOk="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ln>
            <a:noFill/>
          </a:ln>
        </p:spPr>
      </p:pic>
      <p:sp>
        <p:nvSpPr>
          <p:cNvPr id="239" name="Google Shape;239;p12"/>
          <p:cNvSpPr/>
          <p:nvPr/>
        </p:nvSpPr>
        <p:spPr>
          <a:xfrm>
            <a:off x="838199" y="2426905"/>
            <a:ext cx="8922027" cy="452431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1A2A58"/>
              </a:buClr>
              <a:buSzPts val="1800"/>
              <a:buFont typeface="Arial"/>
              <a:buChar char="•"/>
            </a:pPr>
            <a:r>
              <a:rPr lang="en-US" sz="1800" dirty="0">
                <a:solidFill>
                  <a:srgbClr val="1A2A58"/>
                </a:solidFill>
                <a:latin typeface="Calibri"/>
                <a:ea typeface="Calibri"/>
                <a:cs typeface="Calibri"/>
                <a:sym typeface="Calibri"/>
              </a:rPr>
              <a:t>HB 670: Maryland Police Accountability Act-</a:t>
            </a:r>
            <a:r>
              <a:rPr lang="en-US" sz="1800" i="1" dirty="0">
                <a:solidFill>
                  <a:srgbClr val="1A2A58"/>
                </a:solidFill>
                <a:latin typeface="Calibri"/>
                <a:ea typeface="Calibri"/>
                <a:cs typeface="Calibri"/>
                <a:sym typeface="Calibri"/>
              </a:rPr>
              <a:t>Police Discipline and Law Enforcement Programs and Procedures (Due Process/LEOBR replacement)</a:t>
            </a:r>
            <a:endParaRPr dirty="0"/>
          </a:p>
          <a:p>
            <a:pPr marL="285750" marR="0" lvl="0" indent="-171450" algn="l" rtl="0">
              <a:spcBef>
                <a:spcPts val="0"/>
              </a:spcBef>
              <a:spcAft>
                <a:spcPts val="0"/>
              </a:spcAft>
              <a:buClr>
                <a:schemeClr val="dk1"/>
              </a:buClr>
              <a:buSzPts val="1800"/>
              <a:buFont typeface="Arial"/>
              <a:buNone/>
            </a:pPr>
            <a:endParaRPr sz="1800" i="1" dirty="0">
              <a:solidFill>
                <a:srgbClr val="1A2A58"/>
              </a:solidFill>
              <a:latin typeface="Calibri"/>
              <a:ea typeface="Calibri"/>
              <a:cs typeface="Calibri"/>
              <a:sym typeface="Calibri"/>
            </a:endParaRPr>
          </a:p>
          <a:p>
            <a:pPr marL="285750" marR="0" lvl="0" indent="-285750" algn="l" rtl="0">
              <a:spcBef>
                <a:spcPts val="0"/>
              </a:spcBef>
              <a:spcAft>
                <a:spcPts val="0"/>
              </a:spcAft>
              <a:buClr>
                <a:srgbClr val="1A2A58"/>
              </a:buClr>
              <a:buSzPts val="1800"/>
              <a:buFont typeface="Arial"/>
              <a:buChar char="•"/>
            </a:pPr>
            <a:r>
              <a:rPr lang="en-US" sz="1800" dirty="0">
                <a:solidFill>
                  <a:srgbClr val="1A2A58"/>
                </a:solidFill>
                <a:latin typeface="Calibri"/>
                <a:ea typeface="Calibri"/>
                <a:cs typeface="Calibri"/>
                <a:sym typeface="Calibri"/>
              </a:rPr>
              <a:t>SB 71: </a:t>
            </a:r>
            <a:r>
              <a:rPr lang="en-US" sz="1800" i="1" dirty="0">
                <a:solidFill>
                  <a:srgbClr val="1A2A58"/>
                </a:solidFill>
                <a:latin typeface="Calibri"/>
                <a:ea typeface="Calibri"/>
                <a:cs typeface="Calibri"/>
                <a:sym typeface="Calibri"/>
              </a:rPr>
              <a:t>Body Worn Cameras (BWC), Employee Programs, and Use of Force</a:t>
            </a:r>
            <a:endParaRPr dirty="0"/>
          </a:p>
          <a:p>
            <a:pPr marL="285750" marR="0" lvl="0" indent="-171450" algn="l" rtl="0">
              <a:spcBef>
                <a:spcPts val="0"/>
              </a:spcBef>
              <a:spcAft>
                <a:spcPts val="0"/>
              </a:spcAft>
              <a:buClr>
                <a:schemeClr val="dk1"/>
              </a:buClr>
              <a:buSzPts val="1800"/>
              <a:buFont typeface="Arial"/>
              <a:buNone/>
            </a:pPr>
            <a:endParaRPr sz="1800" i="1" dirty="0">
              <a:solidFill>
                <a:srgbClr val="1A2A58"/>
              </a:solidFill>
              <a:latin typeface="Calibri"/>
              <a:ea typeface="Calibri"/>
              <a:cs typeface="Calibri"/>
              <a:sym typeface="Calibri"/>
            </a:endParaRPr>
          </a:p>
          <a:p>
            <a:pPr marL="285750" marR="0" lvl="0" indent="-285750" algn="l" rtl="0">
              <a:spcBef>
                <a:spcPts val="0"/>
              </a:spcBef>
              <a:spcAft>
                <a:spcPts val="0"/>
              </a:spcAft>
              <a:buClr>
                <a:srgbClr val="1A2A58"/>
              </a:buClr>
              <a:buSzPts val="1800"/>
              <a:buFont typeface="Arial"/>
              <a:buChar char="•"/>
            </a:pPr>
            <a:r>
              <a:rPr lang="en-US" sz="1800" dirty="0">
                <a:solidFill>
                  <a:srgbClr val="1A2A58"/>
                </a:solidFill>
                <a:latin typeface="Calibri"/>
                <a:ea typeface="Calibri"/>
                <a:cs typeface="Calibri"/>
                <a:sym typeface="Calibri"/>
              </a:rPr>
              <a:t>SB 178: </a:t>
            </a:r>
            <a:r>
              <a:rPr lang="en-US" sz="1800" i="1" dirty="0">
                <a:solidFill>
                  <a:srgbClr val="1A2A58"/>
                </a:solidFill>
                <a:latin typeface="Calibri"/>
                <a:ea typeface="Calibri"/>
                <a:cs typeface="Calibri"/>
                <a:sym typeface="Calibri"/>
              </a:rPr>
              <a:t>Search Warrants and Inspection of Records Relating to Police Misconduct (Anton’s Law)</a:t>
            </a:r>
            <a:endParaRPr dirty="0"/>
          </a:p>
          <a:p>
            <a:pPr marL="285750" marR="0" lvl="0" indent="-171450" algn="l" rtl="0">
              <a:spcBef>
                <a:spcPts val="0"/>
              </a:spcBef>
              <a:spcAft>
                <a:spcPts val="0"/>
              </a:spcAft>
              <a:buClr>
                <a:schemeClr val="dk1"/>
              </a:buClr>
              <a:buSzPts val="1800"/>
              <a:buFont typeface="Arial"/>
              <a:buNone/>
            </a:pPr>
            <a:endParaRPr sz="1800" i="1" dirty="0">
              <a:solidFill>
                <a:srgbClr val="1A2A58"/>
              </a:solidFill>
              <a:latin typeface="Calibri"/>
              <a:ea typeface="Calibri"/>
              <a:cs typeface="Calibri"/>
              <a:sym typeface="Calibri"/>
            </a:endParaRPr>
          </a:p>
          <a:p>
            <a:pPr marL="285750" marR="0" lvl="0" indent="-285750" algn="l" rtl="0">
              <a:spcBef>
                <a:spcPts val="0"/>
              </a:spcBef>
              <a:spcAft>
                <a:spcPts val="0"/>
              </a:spcAft>
              <a:buClr>
                <a:srgbClr val="1A2A58"/>
              </a:buClr>
              <a:buSzPts val="1800"/>
              <a:buFont typeface="Arial"/>
              <a:buChar char="•"/>
            </a:pPr>
            <a:r>
              <a:rPr lang="en-US" sz="1800" dirty="0">
                <a:solidFill>
                  <a:srgbClr val="1A2A58"/>
                </a:solidFill>
                <a:latin typeface="Calibri"/>
                <a:ea typeface="Calibri"/>
                <a:cs typeface="Calibri"/>
                <a:sym typeface="Calibri"/>
              </a:rPr>
              <a:t>SB 786: </a:t>
            </a:r>
            <a:r>
              <a:rPr lang="en-US" sz="1800" i="1" dirty="0">
                <a:solidFill>
                  <a:srgbClr val="1A2A58"/>
                </a:solidFill>
                <a:latin typeface="Calibri"/>
                <a:ea typeface="Calibri"/>
                <a:cs typeface="Calibri"/>
                <a:sym typeface="Calibri"/>
              </a:rPr>
              <a:t>Baltimore City - Control of the Police Department of Baltimore City</a:t>
            </a:r>
            <a:endParaRPr dirty="0"/>
          </a:p>
          <a:p>
            <a:pPr marL="285750" marR="0" lvl="0" indent="-171450" algn="l" rtl="0">
              <a:spcBef>
                <a:spcPts val="0"/>
              </a:spcBef>
              <a:spcAft>
                <a:spcPts val="0"/>
              </a:spcAft>
              <a:buClr>
                <a:schemeClr val="dk1"/>
              </a:buClr>
              <a:buSzPts val="1800"/>
              <a:buFont typeface="Arial"/>
              <a:buNone/>
            </a:pPr>
            <a:endParaRPr sz="1800" i="1" dirty="0">
              <a:solidFill>
                <a:srgbClr val="1A2A58"/>
              </a:solidFill>
              <a:latin typeface="Calibri"/>
              <a:ea typeface="Calibri"/>
              <a:cs typeface="Calibri"/>
              <a:sym typeface="Calibri"/>
            </a:endParaRPr>
          </a:p>
          <a:p>
            <a:pPr marL="285750" marR="0" lvl="0" indent="-285750" algn="l" rtl="0">
              <a:spcBef>
                <a:spcPts val="0"/>
              </a:spcBef>
              <a:spcAft>
                <a:spcPts val="0"/>
              </a:spcAft>
              <a:buClr>
                <a:srgbClr val="1A2A58"/>
              </a:buClr>
              <a:buSzPts val="1800"/>
              <a:buFont typeface="Arial"/>
              <a:buChar char="•"/>
            </a:pPr>
            <a:r>
              <a:rPr lang="en-US" sz="1800" dirty="0">
                <a:solidFill>
                  <a:srgbClr val="1A2A58"/>
                </a:solidFill>
                <a:latin typeface="Calibri"/>
                <a:ea typeface="Calibri"/>
                <a:cs typeface="Calibri"/>
                <a:sym typeface="Calibri"/>
              </a:rPr>
              <a:t>SB 600: </a:t>
            </a:r>
            <a:r>
              <a:rPr lang="en-US" sz="1800" i="1" dirty="0">
                <a:solidFill>
                  <a:srgbClr val="1A2A58"/>
                </a:solidFill>
                <a:latin typeface="Calibri"/>
                <a:ea typeface="Calibri"/>
                <a:cs typeface="Calibri"/>
                <a:sym typeface="Calibri"/>
              </a:rPr>
              <a:t>Surplus Military Equipment and Investigation of Deaths Caused by Police Officers</a:t>
            </a:r>
            <a:endParaRPr dirty="0"/>
          </a:p>
          <a:p>
            <a:pPr marL="285750" marR="0" lvl="0" indent="-171450" algn="l" rtl="0">
              <a:spcBef>
                <a:spcPts val="0"/>
              </a:spcBef>
              <a:spcAft>
                <a:spcPts val="0"/>
              </a:spcAft>
              <a:buClr>
                <a:schemeClr val="dk1"/>
              </a:buClr>
              <a:buSzPts val="1800"/>
              <a:buFont typeface="Arial"/>
              <a:buNone/>
            </a:pPr>
            <a:endParaRPr sz="1800" i="1" dirty="0">
              <a:solidFill>
                <a:srgbClr val="1A2A58"/>
              </a:solidFill>
              <a:latin typeface="Calibri"/>
              <a:ea typeface="Calibri"/>
              <a:cs typeface="Calibri"/>
              <a:sym typeface="Calibri"/>
            </a:endParaRPr>
          </a:p>
          <a:p>
            <a:pPr marL="285750" marR="0" lvl="0" indent="-171450" algn="l" rtl="0">
              <a:spcBef>
                <a:spcPts val="0"/>
              </a:spcBef>
              <a:spcAft>
                <a:spcPts val="0"/>
              </a:spcAft>
              <a:buClr>
                <a:schemeClr val="dk1"/>
              </a:buClr>
              <a:buSzPts val="1800"/>
              <a:buFont typeface="Arial"/>
              <a:buNone/>
            </a:pPr>
            <a:endParaRPr sz="1800" i="1" dirty="0">
              <a:solidFill>
                <a:srgbClr val="1A2A58"/>
              </a:solidFill>
              <a:latin typeface="Calibri"/>
              <a:ea typeface="Calibri"/>
              <a:cs typeface="Calibri"/>
              <a:sym typeface="Calibri"/>
            </a:endParaRPr>
          </a:p>
          <a:p>
            <a:pPr marL="285750" marR="0" lvl="0" indent="-171450" algn="l" rtl="0">
              <a:spcBef>
                <a:spcPts val="0"/>
              </a:spcBef>
              <a:spcAft>
                <a:spcPts val="0"/>
              </a:spcAft>
              <a:buClr>
                <a:schemeClr val="dk1"/>
              </a:buClr>
              <a:buSzPts val="1800"/>
              <a:buFont typeface="Arial"/>
              <a:buNone/>
            </a:pPr>
            <a:endParaRPr sz="1800" i="1" dirty="0">
              <a:solidFill>
                <a:srgbClr val="1A2A58"/>
              </a:solidFill>
              <a:latin typeface="Calibri"/>
              <a:ea typeface="Calibri"/>
              <a:cs typeface="Calibri"/>
              <a:sym typeface="Calibri"/>
            </a:endParaRPr>
          </a:p>
          <a:p>
            <a:pPr marL="285750" marR="0" lvl="0" indent="-171450" algn="l" rtl="0">
              <a:spcBef>
                <a:spcPts val="0"/>
              </a:spcBef>
              <a:spcAft>
                <a:spcPts val="0"/>
              </a:spcAft>
              <a:buClr>
                <a:schemeClr val="dk1"/>
              </a:buClr>
              <a:buSzPts val="1800"/>
              <a:buFont typeface="Arial"/>
              <a:buNone/>
            </a:pPr>
            <a:endParaRPr sz="1800" i="1" dirty="0">
              <a:solidFill>
                <a:srgbClr val="1A2A58"/>
              </a:solidFill>
              <a:latin typeface="Calibri"/>
              <a:ea typeface="Calibri"/>
              <a:cs typeface="Calibri"/>
              <a:sym typeface="Calibri"/>
            </a:endParaRPr>
          </a:p>
          <a:p>
            <a:pPr marL="0" marR="0" lvl="0" indent="0" algn="r" rtl="0">
              <a:spcBef>
                <a:spcPts val="0"/>
              </a:spcBef>
              <a:spcAft>
                <a:spcPts val="0"/>
              </a:spcAft>
              <a:buNone/>
            </a:pPr>
            <a:endParaRPr sz="1800" b="1" dirty="0">
              <a:solidFill>
                <a:srgbClr val="1A2A58"/>
              </a:solidFill>
              <a:latin typeface="Calibri"/>
              <a:ea typeface="Calibri"/>
              <a:cs typeface="Calibri"/>
              <a:sym typeface="Calibri"/>
            </a:endParaRPr>
          </a:p>
          <a:p>
            <a:pPr marL="0" marR="0" lvl="0" indent="0" algn="r" rtl="0">
              <a:spcBef>
                <a:spcPts val="0"/>
              </a:spcBef>
              <a:spcAft>
                <a:spcPts val="0"/>
              </a:spcAft>
              <a:buNone/>
            </a:pPr>
            <a:endParaRPr sz="1800" b="1" dirty="0">
              <a:solidFill>
                <a:srgbClr val="1A2A58"/>
              </a:solidFill>
              <a:latin typeface="Calibri"/>
              <a:ea typeface="Calibri"/>
              <a:cs typeface="Calibri"/>
              <a:sym typeface="Calibri"/>
            </a:endParaRPr>
          </a:p>
        </p:txBody>
      </p:sp>
      <p:pic>
        <p:nvPicPr>
          <p:cNvPr id="6" name="Google Shape;229;p11">
            <a:extLst>
              <a:ext uri="{FF2B5EF4-FFF2-40B4-BE49-F238E27FC236}">
                <a16:creationId xmlns:a16="http://schemas.microsoft.com/office/drawing/2014/main" id="{A39E3E9D-7B5D-A747-9CE0-E9C778F897AF}"/>
              </a:ext>
            </a:extLst>
          </p:cNvPr>
          <p:cNvPicPr preferRelativeResize="0"/>
          <p:nvPr/>
        </p:nvPicPr>
        <p:blipFill rotWithShape="1">
          <a:blip r:embed="rId4">
            <a:alphaModFix/>
          </a:blip>
          <a:srcRect/>
          <a:stretch/>
        </p:blipFill>
        <p:spPr>
          <a:xfrm>
            <a:off x="11844130" y="6901"/>
            <a:ext cx="347870" cy="68510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8"/>
                                        </p:tgtEl>
                                        <p:attrNameLst>
                                          <p:attrName>style.visibility</p:attrName>
                                        </p:attrNameLst>
                                      </p:cBhvr>
                                      <p:to>
                                        <p:strVal val="visible"/>
                                      </p:to>
                                    </p:set>
                                    <p:animEffect transition="in" filter="fade">
                                      <p:cBhvr>
                                        <p:cTn id="7" dur="700"/>
                                        <p:tgtEl>
                                          <p:spTgt spid="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BC1675EC-4096-49E0-A540-EF9D2804DFC8}"/>
              </a:ext>
            </a:extLst>
          </p:cNvPr>
          <p:cNvGraphicFramePr>
            <a:graphicFrameLocks noChangeAspect="1"/>
          </p:cNvGraphicFramePr>
          <p:nvPr>
            <p:extLst>
              <p:ext uri="{D42A27DB-BD31-4B8C-83A1-F6EECF244321}">
                <p14:modId xmlns:p14="http://schemas.microsoft.com/office/powerpoint/2010/main" val="3397198265"/>
              </p:ext>
            </p:extLst>
          </p:nvPr>
        </p:nvGraphicFramePr>
        <p:xfrm>
          <a:off x="46174" y="57713"/>
          <a:ext cx="8800371" cy="6800287"/>
        </p:xfrm>
        <a:graphic>
          <a:graphicData uri="http://schemas.openxmlformats.org/presentationml/2006/ole">
            <mc:AlternateContent xmlns:mc="http://schemas.openxmlformats.org/markup-compatibility/2006">
              <mc:Choice xmlns:v="urn:schemas-microsoft-com:vml" Requires="v">
                <p:oleObj name="Acrobat Document" r:id="rId3" imgW="3771742" imgH="2914346" progId="Acrobat.Document.DC">
                  <p:embed/>
                </p:oleObj>
              </mc:Choice>
              <mc:Fallback>
                <p:oleObj name="Acrobat Document" r:id="rId3" imgW="3771742" imgH="2914346" progId="Acrobat.Document.DC">
                  <p:embed/>
                  <p:pic>
                    <p:nvPicPr>
                      <p:cNvPr id="2" name="Object 1">
                        <a:extLst>
                          <a:ext uri="{FF2B5EF4-FFF2-40B4-BE49-F238E27FC236}">
                            <a16:creationId xmlns:a16="http://schemas.microsoft.com/office/drawing/2014/main" id="{BC1675EC-4096-49E0-A540-EF9D2804DFC8}"/>
                          </a:ext>
                        </a:extLst>
                      </p:cNvPr>
                      <p:cNvPicPr/>
                      <p:nvPr/>
                    </p:nvPicPr>
                    <p:blipFill>
                      <a:blip r:embed="rId4"/>
                      <a:stretch>
                        <a:fillRect/>
                      </a:stretch>
                    </p:blipFill>
                    <p:spPr>
                      <a:xfrm>
                        <a:off x="46174" y="57713"/>
                        <a:ext cx="8800371" cy="6800287"/>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4DEC4379-2966-9C4A-9038-91C9E3BCF061}"/>
              </a:ext>
            </a:extLst>
          </p:cNvPr>
          <p:cNvSpPr/>
          <p:nvPr/>
        </p:nvSpPr>
        <p:spPr>
          <a:xfrm>
            <a:off x="6231958" y="0"/>
            <a:ext cx="2792627" cy="53381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oogle Shape;246;p13" descr="Logo&#10;&#10;Description automatically generated">
            <a:extLst>
              <a:ext uri="{FF2B5EF4-FFF2-40B4-BE49-F238E27FC236}">
                <a16:creationId xmlns:a16="http://schemas.microsoft.com/office/drawing/2014/main" id="{0D08899D-B126-4343-83EE-FF1107D9C940}"/>
              </a:ext>
            </a:extLst>
          </p:cNvPr>
          <p:cNvPicPr preferRelativeResize="0"/>
          <p:nvPr/>
        </p:nvPicPr>
        <p:blipFill rotWithShape="1">
          <a:blip r:embed="rId5">
            <a:alphaModFix/>
          </a:blip>
          <a:srcRect l="8237" r="5418" b="-1"/>
          <a:stretch/>
        </p:blipFill>
        <p:spPr>
          <a:xfrm>
            <a:off x="10404390" y="5246382"/>
            <a:ext cx="1651686" cy="1611618"/>
          </a:xfrm>
          <a:custGeom>
            <a:avLst/>
            <a:gdLst/>
            <a:ahLst/>
            <a:cxnLst/>
            <a:rect l="l" t="t" r="r" b="b"/>
            <a:pathLst>
              <a:path w="7028495" h="6858000" extrusionOk="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ln>
            <a:noFill/>
          </a:ln>
        </p:spPr>
      </p:pic>
      <p:sp>
        <p:nvSpPr>
          <p:cNvPr id="9" name="TextBox 8">
            <a:extLst>
              <a:ext uri="{FF2B5EF4-FFF2-40B4-BE49-F238E27FC236}">
                <a16:creationId xmlns:a16="http://schemas.microsoft.com/office/drawing/2014/main" id="{72AACC40-91DC-F147-8138-B002E4930699}"/>
              </a:ext>
            </a:extLst>
          </p:cNvPr>
          <p:cNvSpPr txBox="1"/>
          <p:nvPr/>
        </p:nvSpPr>
        <p:spPr>
          <a:xfrm>
            <a:off x="6533795" y="1819422"/>
            <a:ext cx="4829012" cy="3139321"/>
          </a:xfrm>
          <a:prstGeom prst="rect">
            <a:avLst/>
          </a:prstGeom>
          <a:noFill/>
        </p:spPr>
        <p:txBody>
          <a:bodyPr wrap="square" rtlCol="0">
            <a:spAutoFit/>
          </a:bodyPr>
          <a:lstStyle/>
          <a:p>
            <a:pPr algn="ctr"/>
            <a:r>
              <a:rPr lang="en-US" sz="1800" dirty="0">
                <a:solidFill>
                  <a:srgbClr val="1A2A59"/>
                </a:solidFill>
                <a:latin typeface="Calibri" panose="020F0502020204030204" pitchFamily="34" charset="0"/>
                <a:cs typeface="Calibri" panose="020F0502020204030204" pitchFamily="34" charset="0"/>
              </a:rPr>
              <a:t>The LEOBR section of the Maryland Police Accountability Act of 2021 shall be construed to apply only prospectively and may not be applied or interpreted to have any effect on, or application to, any bona fide collective bargaining agreement entered on or before June 30, 2022, for the duration of the contract term, excluding any extension, options to extend, or renewals of the term or the original contract, or for a disciplinary matter against an officer based on alleged misconduct occurring before July 1, 2022.</a:t>
            </a:r>
          </a:p>
        </p:txBody>
      </p:sp>
      <p:sp>
        <p:nvSpPr>
          <p:cNvPr id="11" name="Google Shape;236;p12">
            <a:extLst>
              <a:ext uri="{FF2B5EF4-FFF2-40B4-BE49-F238E27FC236}">
                <a16:creationId xmlns:a16="http://schemas.microsoft.com/office/drawing/2014/main" id="{BDBC92A3-7D9F-584E-95E9-8C7D82709B89}"/>
              </a:ext>
            </a:extLst>
          </p:cNvPr>
          <p:cNvSpPr txBox="1">
            <a:spLocks/>
          </p:cNvSpPr>
          <p:nvPr/>
        </p:nvSpPr>
        <p:spPr>
          <a:xfrm>
            <a:off x="6533795" y="348176"/>
            <a:ext cx="4743805"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buSzPts val="4400"/>
              <a:buFont typeface="Open Sans"/>
              <a:buNone/>
            </a:pPr>
            <a:r>
              <a:rPr lang="en-US" sz="4000" dirty="0">
                <a:latin typeface="Open Sans"/>
                <a:ea typeface="Open Sans"/>
                <a:cs typeface="Open Sans"/>
                <a:sym typeface="Open Sans"/>
              </a:rPr>
              <a:t>Proposed Reform </a:t>
            </a:r>
          </a:p>
          <a:p>
            <a:pPr algn="l">
              <a:buSzPts val="4400"/>
              <a:buFont typeface="Open Sans"/>
              <a:buNone/>
            </a:pPr>
            <a:r>
              <a:rPr lang="en-US" sz="4000" dirty="0">
                <a:latin typeface="Open Sans"/>
                <a:ea typeface="Open Sans"/>
                <a:cs typeface="Open Sans"/>
                <a:sym typeface="Open Sans"/>
              </a:rPr>
              <a:t>vs. MPAA of 2021</a:t>
            </a:r>
            <a:endParaRPr lang="en-US" sz="4000" dirty="0"/>
          </a:p>
        </p:txBody>
      </p:sp>
      <p:pic>
        <p:nvPicPr>
          <p:cNvPr id="12" name="Google Shape;229;p11">
            <a:extLst>
              <a:ext uri="{FF2B5EF4-FFF2-40B4-BE49-F238E27FC236}">
                <a16:creationId xmlns:a16="http://schemas.microsoft.com/office/drawing/2014/main" id="{CE97FA4E-A4CD-8348-BE1E-17469056CE3C}"/>
              </a:ext>
            </a:extLst>
          </p:cNvPr>
          <p:cNvPicPr preferRelativeResize="0"/>
          <p:nvPr/>
        </p:nvPicPr>
        <p:blipFill rotWithShape="1">
          <a:blip r:embed="rId6">
            <a:alphaModFix/>
          </a:blip>
          <a:srcRect/>
          <a:stretch/>
        </p:blipFill>
        <p:spPr>
          <a:xfrm>
            <a:off x="11970250" y="-3609"/>
            <a:ext cx="347870" cy="6861609"/>
          </a:xfrm>
          <a:prstGeom prst="rect">
            <a:avLst/>
          </a:prstGeom>
          <a:noFill/>
          <a:ln>
            <a:noFill/>
          </a:ln>
        </p:spPr>
      </p:pic>
    </p:spTree>
    <p:extLst>
      <p:ext uri="{BB962C8B-B14F-4D97-AF65-F5344CB8AC3E}">
        <p14:creationId xmlns:p14="http://schemas.microsoft.com/office/powerpoint/2010/main" val="885952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13"/>
          <p:cNvSpPr txBox="1">
            <a:spLocks noGrp="1"/>
          </p:cNvSpPr>
          <p:nvPr>
            <p:ph type="title"/>
          </p:nvPr>
        </p:nvSpPr>
        <p:spPr>
          <a:xfrm>
            <a:off x="838200" y="30549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Open Sans"/>
              <a:buNone/>
            </a:pPr>
            <a:r>
              <a:rPr lang="en-US">
                <a:latin typeface="Open Sans"/>
                <a:ea typeface="Open Sans"/>
                <a:cs typeface="Open Sans"/>
                <a:sym typeface="Open Sans"/>
              </a:rPr>
              <a:t>What’s Next?</a:t>
            </a:r>
            <a:endParaRPr/>
          </a:p>
        </p:txBody>
      </p:sp>
      <p:sp>
        <p:nvSpPr>
          <p:cNvPr id="245" name="Google Shape;245;p13"/>
          <p:cNvSpPr txBox="1">
            <a:spLocks noGrp="1"/>
          </p:cNvSpPr>
          <p:nvPr>
            <p:ph type="body" idx="1"/>
          </p:nvPr>
        </p:nvSpPr>
        <p:spPr>
          <a:xfrm>
            <a:off x="838200" y="1825626"/>
            <a:ext cx="10515600" cy="42061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E62A27"/>
              </a:buClr>
              <a:buSzPts val="2000"/>
              <a:buNone/>
            </a:pPr>
            <a:r>
              <a:rPr lang="en-US" sz="2000" b="1">
                <a:solidFill>
                  <a:srgbClr val="E62A27"/>
                </a:solidFill>
              </a:rPr>
              <a:t>Maryland General Assembly 2022</a:t>
            </a:r>
            <a:endParaRPr/>
          </a:p>
        </p:txBody>
      </p:sp>
      <p:pic>
        <p:nvPicPr>
          <p:cNvPr id="246" name="Google Shape;246;p13" descr="Logo&#10;&#10;Description automatically generated"/>
          <p:cNvPicPr preferRelativeResize="0"/>
          <p:nvPr/>
        </p:nvPicPr>
        <p:blipFill rotWithShape="1">
          <a:blip r:embed="rId3">
            <a:alphaModFix/>
          </a:blip>
          <a:srcRect l="8237" r="5418" b="-1"/>
          <a:stretch/>
        </p:blipFill>
        <p:spPr>
          <a:xfrm>
            <a:off x="10404390" y="5246382"/>
            <a:ext cx="1651686" cy="1611618"/>
          </a:xfrm>
          <a:custGeom>
            <a:avLst/>
            <a:gdLst/>
            <a:ahLst/>
            <a:cxnLst/>
            <a:rect l="l" t="t" r="r" b="b"/>
            <a:pathLst>
              <a:path w="7028495" h="6858000" extrusionOk="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ln>
            <a:noFill/>
          </a:ln>
        </p:spPr>
      </p:pic>
      <p:sp>
        <p:nvSpPr>
          <p:cNvPr id="247" name="Google Shape;247;p13"/>
          <p:cNvSpPr txBox="1"/>
          <p:nvPr/>
        </p:nvSpPr>
        <p:spPr>
          <a:xfrm>
            <a:off x="935831" y="2493169"/>
            <a:ext cx="8758238" cy="2031325"/>
          </a:xfrm>
          <a:prstGeom prst="rect">
            <a:avLst/>
          </a:prstGeom>
          <a:noFill/>
          <a:ln>
            <a:noFill/>
          </a:ln>
        </p:spPr>
        <p:txBody>
          <a:bodyPr spcFirstLastPara="1" wrap="square" lIns="91425" tIns="45700" rIns="91425" bIns="45700" anchor="t" anchorCtr="0">
            <a:spAutoFit/>
          </a:bodyPr>
          <a:lstStyle/>
          <a:p>
            <a:pPr marL="285750" marR="0" lvl="0" indent="-285750" algn="l" rtl="0">
              <a:lnSpc>
                <a:spcPct val="150000"/>
              </a:lnSpc>
              <a:spcBef>
                <a:spcPts val="0"/>
              </a:spcBef>
              <a:spcAft>
                <a:spcPts val="0"/>
              </a:spcAft>
              <a:buClr>
                <a:srgbClr val="1A2A58"/>
              </a:buClr>
              <a:buSzPts val="1800"/>
              <a:buFont typeface="Arial"/>
              <a:buChar char="•"/>
            </a:pPr>
            <a:r>
              <a:rPr lang="en-US" sz="1800">
                <a:solidFill>
                  <a:srgbClr val="1A2A58"/>
                </a:solidFill>
                <a:latin typeface="Calibri"/>
                <a:ea typeface="Calibri"/>
                <a:cs typeface="Calibri"/>
                <a:sym typeface="Calibri"/>
              </a:rPr>
              <a:t>Identify what do we need to do better</a:t>
            </a:r>
            <a:endParaRPr/>
          </a:p>
          <a:p>
            <a:pPr marL="285750" marR="0" lvl="0" indent="-285750" algn="l" rtl="0">
              <a:lnSpc>
                <a:spcPct val="150000"/>
              </a:lnSpc>
              <a:spcBef>
                <a:spcPts val="0"/>
              </a:spcBef>
              <a:spcAft>
                <a:spcPts val="0"/>
              </a:spcAft>
              <a:buClr>
                <a:srgbClr val="1A2A58"/>
              </a:buClr>
              <a:buSzPts val="1800"/>
              <a:buFont typeface="Arial"/>
              <a:buChar char="•"/>
            </a:pPr>
            <a:r>
              <a:rPr lang="en-US" sz="1800">
                <a:solidFill>
                  <a:srgbClr val="1A2A58"/>
                </a:solidFill>
                <a:latin typeface="Calibri"/>
                <a:ea typeface="Calibri"/>
                <a:cs typeface="Calibri"/>
                <a:sym typeface="Calibri"/>
              </a:rPr>
              <a:t>Gather data</a:t>
            </a:r>
            <a:endParaRPr/>
          </a:p>
          <a:p>
            <a:pPr marL="285750" marR="0" lvl="0" indent="-285750" algn="l" rtl="0">
              <a:lnSpc>
                <a:spcPct val="150000"/>
              </a:lnSpc>
              <a:spcBef>
                <a:spcPts val="0"/>
              </a:spcBef>
              <a:spcAft>
                <a:spcPts val="0"/>
              </a:spcAft>
              <a:buClr>
                <a:srgbClr val="1A2A58"/>
              </a:buClr>
              <a:buSzPts val="1800"/>
              <a:buFont typeface="Arial"/>
              <a:buChar char="•"/>
            </a:pPr>
            <a:r>
              <a:rPr lang="en-US" sz="1800">
                <a:solidFill>
                  <a:srgbClr val="1A2A58"/>
                </a:solidFill>
                <a:latin typeface="Calibri"/>
                <a:ea typeface="Calibri"/>
                <a:cs typeface="Calibri"/>
                <a:sym typeface="Calibri"/>
              </a:rPr>
              <a:t>Tell us your stories in the community</a:t>
            </a:r>
            <a:endParaRPr/>
          </a:p>
          <a:p>
            <a:pPr marL="285750" marR="0" lvl="0" indent="-285750" algn="l" rtl="0">
              <a:lnSpc>
                <a:spcPct val="150000"/>
              </a:lnSpc>
              <a:spcBef>
                <a:spcPts val="0"/>
              </a:spcBef>
              <a:spcAft>
                <a:spcPts val="0"/>
              </a:spcAft>
              <a:buClr>
                <a:srgbClr val="1A2A58"/>
              </a:buClr>
              <a:buSzPts val="1800"/>
              <a:buFont typeface="Arial"/>
              <a:buChar char="•"/>
            </a:pPr>
            <a:r>
              <a:rPr lang="en-US" sz="1800">
                <a:solidFill>
                  <a:srgbClr val="1A2A58"/>
                </a:solidFill>
                <a:latin typeface="Calibri"/>
                <a:ea typeface="Calibri"/>
                <a:cs typeface="Calibri"/>
                <a:sym typeface="Calibri"/>
              </a:rPr>
              <a:t>Develop proactive legislative strategy</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6" name="Google Shape;229;p11">
            <a:extLst>
              <a:ext uri="{FF2B5EF4-FFF2-40B4-BE49-F238E27FC236}">
                <a16:creationId xmlns:a16="http://schemas.microsoft.com/office/drawing/2014/main" id="{9831C7F5-A2B9-0A41-ACF0-52B60ADEECB3}"/>
              </a:ext>
            </a:extLst>
          </p:cNvPr>
          <p:cNvPicPr preferRelativeResize="0"/>
          <p:nvPr/>
        </p:nvPicPr>
        <p:blipFill rotWithShape="1">
          <a:blip r:embed="rId4">
            <a:alphaModFix/>
          </a:blip>
          <a:srcRect/>
          <a:stretch/>
        </p:blipFill>
        <p:spPr>
          <a:xfrm>
            <a:off x="11970250" y="-3609"/>
            <a:ext cx="347870" cy="686160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6"/>
                                        </p:tgtEl>
                                        <p:attrNameLst>
                                          <p:attrName>style.visibility</p:attrName>
                                        </p:attrNameLst>
                                      </p:cBhvr>
                                      <p:to>
                                        <p:strVal val="visible"/>
                                      </p:to>
                                    </p:set>
                                    <p:animEffect transition="in" filter="fade">
                                      <p:cBhvr>
                                        <p:cTn id="7" dur="700"/>
                                        <p:tgtEl>
                                          <p:spTgt spid="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
          <p:cNvSpPr txBox="1">
            <a:spLocks noGrp="1"/>
          </p:cNvSpPr>
          <p:nvPr>
            <p:ph type="title"/>
          </p:nvPr>
        </p:nvSpPr>
        <p:spPr>
          <a:xfrm>
            <a:off x="838200" y="5568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Open Sans"/>
              <a:buNone/>
            </a:pPr>
            <a:r>
              <a:rPr lang="en-US" dirty="0">
                <a:latin typeface="Open Sans"/>
                <a:ea typeface="Open Sans"/>
                <a:cs typeface="Open Sans"/>
                <a:sym typeface="Open Sans"/>
              </a:rPr>
              <a:t>Where We Started</a:t>
            </a:r>
            <a:endParaRPr dirty="0"/>
          </a:p>
        </p:txBody>
      </p:sp>
      <p:pic>
        <p:nvPicPr>
          <p:cNvPr id="105" name="Google Shape;105;p2" descr="Logo&#10;&#10;Description automatically generated"/>
          <p:cNvPicPr preferRelativeResize="0"/>
          <p:nvPr/>
        </p:nvPicPr>
        <p:blipFill rotWithShape="1">
          <a:blip r:embed="rId3">
            <a:alphaModFix/>
          </a:blip>
          <a:srcRect l="8237" r="5418" b="-1"/>
          <a:stretch/>
        </p:blipFill>
        <p:spPr>
          <a:xfrm>
            <a:off x="10334064" y="5312809"/>
            <a:ext cx="1651686" cy="1611618"/>
          </a:xfrm>
          <a:custGeom>
            <a:avLst/>
            <a:gdLst/>
            <a:ahLst/>
            <a:cxnLst/>
            <a:rect l="l" t="t" r="r" b="b"/>
            <a:pathLst>
              <a:path w="7028495" h="6858000" extrusionOk="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ln>
            <a:noFill/>
          </a:ln>
        </p:spPr>
      </p:pic>
      <p:pic>
        <p:nvPicPr>
          <p:cNvPr id="106" name="Google Shape;106;p2"/>
          <p:cNvPicPr preferRelativeResize="0"/>
          <p:nvPr/>
        </p:nvPicPr>
        <p:blipFill rotWithShape="1">
          <a:blip r:embed="rId4">
            <a:alphaModFix/>
          </a:blip>
          <a:srcRect/>
          <a:stretch/>
        </p:blipFill>
        <p:spPr>
          <a:xfrm rot="585832">
            <a:off x="414386" y="966197"/>
            <a:ext cx="5569491" cy="1684288"/>
          </a:xfrm>
          <a:prstGeom prst="rect">
            <a:avLst/>
          </a:prstGeom>
          <a:noFill/>
          <a:ln>
            <a:noFill/>
          </a:ln>
        </p:spPr>
      </p:pic>
      <p:pic>
        <p:nvPicPr>
          <p:cNvPr id="107" name="Google Shape;107;p2" descr="Text&#10;&#10;Description automatically generated"/>
          <p:cNvPicPr preferRelativeResize="0"/>
          <p:nvPr/>
        </p:nvPicPr>
        <p:blipFill rotWithShape="1">
          <a:blip r:embed="rId5">
            <a:alphaModFix/>
          </a:blip>
          <a:srcRect/>
          <a:stretch/>
        </p:blipFill>
        <p:spPr>
          <a:xfrm>
            <a:off x="-361987" y="1783200"/>
            <a:ext cx="5804228" cy="1427772"/>
          </a:xfrm>
          <a:prstGeom prst="rect">
            <a:avLst/>
          </a:prstGeom>
          <a:noFill/>
          <a:ln>
            <a:noFill/>
          </a:ln>
        </p:spPr>
      </p:pic>
      <p:pic>
        <p:nvPicPr>
          <p:cNvPr id="108" name="Google Shape;108;p2" descr="Text, letter&#10;&#10;Description automatically generated"/>
          <p:cNvPicPr preferRelativeResize="0"/>
          <p:nvPr/>
        </p:nvPicPr>
        <p:blipFill rotWithShape="1">
          <a:blip r:embed="rId6">
            <a:alphaModFix/>
          </a:blip>
          <a:srcRect/>
          <a:stretch/>
        </p:blipFill>
        <p:spPr>
          <a:xfrm rot="766867">
            <a:off x="-333715" y="2659949"/>
            <a:ext cx="5073165" cy="1307675"/>
          </a:xfrm>
          <a:prstGeom prst="rect">
            <a:avLst/>
          </a:prstGeom>
          <a:noFill/>
          <a:ln>
            <a:noFill/>
          </a:ln>
        </p:spPr>
      </p:pic>
      <p:pic>
        <p:nvPicPr>
          <p:cNvPr id="109" name="Google Shape;109;p2" descr="A picture containing text&#10;&#10;Description automatically generated"/>
          <p:cNvPicPr preferRelativeResize="0"/>
          <p:nvPr/>
        </p:nvPicPr>
        <p:blipFill rotWithShape="1">
          <a:blip r:embed="rId7">
            <a:alphaModFix/>
          </a:blip>
          <a:srcRect/>
          <a:stretch/>
        </p:blipFill>
        <p:spPr>
          <a:xfrm>
            <a:off x="1105754" y="5410250"/>
            <a:ext cx="6718673" cy="2356217"/>
          </a:xfrm>
          <a:prstGeom prst="rect">
            <a:avLst/>
          </a:prstGeom>
          <a:noFill/>
          <a:ln>
            <a:noFill/>
          </a:ln>
        </p:spPr>
      </p:pic>
      <p:pic>
        <p:nvPicPr>
          <p:cNvPr id="110" name="Google Shape;110;p2" descr="Text&#10;&#10;Description automatically generated with medium confidence"/>
          <p:cNvPicPr preferRelativeResize="0"/>
          <p:nvPr/>
        </p:nvPicPr>
        <p:blipFill rotWithShape="1">
          <a:blip r:embed="rId8">
            <a:alphaModFix/>
          </a:blip>
          <a:srcRect/>
          <a:stretch/>
        </p:blipFill>
        <p:spPr>
          <a:xfrm rot="-513175">
            <a:off x="4733489" y="381448"/>
            <a:ext cx="7128101" cy="1729480"/>
          </a:xfrm>
          <a:prstGeom prst="rect">
            <a:avLst/>
          </a:prstGeom>
          <a:noFill/>
          <a:ln>
            <a:noFill/>
          </a:ln>
        </p:spPr>
      </p:pic>
      <p:pic>
        <p:nvPicPr>
          <p:cNvPr id="111" name="Google Shape;111;p2" descr="Text&#10;&#10;Description automatically generated"/>
          <p:cNvPicPr preferRelativeResize="0"/>
          <p:nvPr/>
        </p:nvPicPr>
        <p:blipFill rotWithShape="1">
          <a:blip r:embed="rId9">
            <a:alphaModFix/>
          </a:blip>
          <a:srcRect/>
          <a:stretch/>
        </p:blipFill>
        <p:spPr>
          <a:xfrm rot="-1353460">
            <a:off x="-573685" y="2127759"/>
            <a:ext cx="6227625" cy="1757227"/>
          </a:xfrm>
          <a:prstGeom prst="rect">
            <a:avLst/>
          </a:prstGeom>
          <a:noFill/>
          <a:ln>
            <a:noFill/>
          </a:ln>
        </p:spPr>
      </p:pic>
      <p:pic>
        <p:nvPicPr>
          <p:cNvPr id="112" name="Google Shape;112;p2" descr="Text&#10;&#10;Description automatically generated with medium confidence"/>
          <p:cNvPicPr preferRelativeResize="0"/>
          <p:nvPr/>
        </p:nvPicPr>
        <p:blipFill rotWithShape="1">
          <a:blip r:embed="rId10">
            <a:alphaModFix/>
          </a:blip>
          <a:srcRect/>
          <a:stretch/>
        </p:blipFill>
        <p:spPr>
          <a:xfrm rot="-580391">
            <a:off x="209380" y="3120745"/>
            <a:ext cx="5439684" cy="2113717"/>
          </a:xfrm>
          <a:prstGeom prst="rect">
            <a:avLst/>
          </a:prstGeom>
          <a:noFill/>
          <a:ln>
            <a:noFill/>
          </a:ln>
        </p:spPr>
      </p:pic>
      <p:pic>
        <p:nvPicPr>
          <p:cNvPr id="113" name="Google Shape;113;p2" descr="Text&#10;&#10;Description automatically generated with medium confidence"/>
          <p:cNvPicPr preferRelativeResize="0"/>
          <p:nvPr/>
        </p:nvPicPr>
        <p:blipFill rotWithShape="1">
          <a:blip r:embed="rId11">
            <a:alphaModFix/>
          </a:blip>
          <a:srcRect/>
          <a:stretch/>
        </p:blipFill>
        <p:spPr>
          <a:xfrm>
            <a:off x="7779272" y="1438717"/>
            <a:ext cx="4206478" cy="1164199"/>
          </a:xfrm>
          <a:prstGeom prst="rect">
            <a:avLst/>
          </a:prstGeom>
          <a:noFill/>
          <a:ln>
            <a:noFill/>
          </a:ln>
        </p:spPr>
      </p:pic>
      <p:pic>
        <p:nvPicPr>
          <p:cNvPr id="114" name="Google Shape;114;p2" descr="Text&#10;&#10;Description automatically generated"/>
          <p:cNvPicPr preferRelativeResize="0"/>
          <p:nvPr/>
        </p:nvPicPr>
        <p:blipFill rotWithShape="1">
          <a:blip r:embed="rId12">
            <a:alphaModFix/>
          </a:blip>
          <a:srcRect/>
          <a:stretch/>
        </p:blipFill>
        <p:spPr>
          <a:xfrm>
            <a:off x="-724902" y="4205009"/>
            <a:ext cx="6831707" cy="1683765"/>
          </a:xfrm>
          <a:prstGeom prst="rect">
            <a:avLst/>
          </a:prstGeom>
          <a:noFill/>
          <a:ln>
            <a:noFill/>
          </a:ln>
        </p:spPr>
      </p:pic>
      <p:pic>
        <p:nvPicPr>
          <p:cNvPr id="115" name="Google Shape;115;p2" descr="Text, letter&#10;&#10;Description automatically generated"/>
          <p:cNvPicPr preferRelativeResize="0"/>
          <p:nvPr/>
        </p:nvPicPr>
        <p:blipFill rotWithShape="1">
          <a:blip r:embed="rId13">
            <a:alphaModFix/>
          </a:blip>
          <a:srcRect/>
          <a:stretch/>
        </p:blipFill>
        <p:spPr>
          <a:xfrm rot="957664">
            <a:off x="4852025" y="5196823"/>
            <a:ext cx="6030697" cy="1700114"/>
          </a:xfrm>
          <a:prstGeom prst="rect">
            <a:avLst/>
          </a:prstGeom>
          <a:noFill/>
          <a:ln>
            <a:noFill/>
          </a:ln>
        </p:spPr>
      </p:pic>
      <p:pic>
        <p:nvPicPr>
          <p:cNvPr id="116" name="Google Shape;116;p2" descr="A picture containing text&#10;&#10;Description automatically generated"/>
          <p:cNvPicPr preferRelativeResize="0"/>
          <p:nvPr/>
        </p:nvPicPr>
        <p:blipFill rotWithShape="1">
          <a:blip r:embed="rId14">
            <a:alphaModFix/>
          </a:blip>
          <a:srcRect/>
          <a:stretch/>
        </p:blipFill>
        <p:spPr>
          <a:xfrm rot="912728">
            <a:off x="5179934" y="1554327"/>
            <a:ext cx="6672597" cy="2258111"/>
          </a:xfrm>
          <a:prstGeom prst="rect">
            <a:avLst/>
          </a:prstGeom>
          <a:noFill/>
          <a:ln>
            <a:noFill/>
          </a:ln>
        </p:spPr>
      </p:pic>
      <p:pic>
        <p:nvPicPr>
          <p:cNvPr id="117" name="Google Shape;117;p2" descr="Text&#10;&#10;Description automatically generated with medium confidence"/>
          <p:cNvPicPr preferRelativeResize="0"/>
          <p:nvPr/>
        </p:nvPicPr>
        <p:blipFill rotWithShape="1">
          <a:blip r:embed="rId15">
            <a:alphaModFix/>
          </a:blip>
          <a:srcRect/>
          <a:stretch/>
        </p:blipFill>
        <p:spPr>
          <a:xfrm rot="-445311">
            <a:off x="4917129" y="4568748"/>
            <a:ext cx="4954814" cy="1438408"/>
          </a:xfrm>
          <a:prstGeom prst="rect">
            <a:avLst/>
          </a:prstGeom>
          <a:noFill/>
          <a:ln>
            <a:noFill/>
          </a:ln>
        </p:spPr>
      </p:pic>
      <p:pic>
        <p:nvPicPr>
          <p:cNvPr id="118" name="Google Shape;118;p2"/>
          <p:cNvPicPr preferRelativeResize="0"/>
          <p:nvPr/>
        </p:nvPicPr>
        <p:blipFill rotWithShape="1">
          <a:blip r:embed="rId16">
            <a:alphaModFix/>
          </a:blip>
          <a:srcRect/>
          <a:stretch/>
        </p:blipFill>
        <p:spPr>
          <a:xfrm rot="678601">
            <a:off x="4878045" y="3291680"/>
            <a:ext cx="6666247" cy="2273206"/>
          </a:xfrm>
          <a:prstGeom prst="rect">
            <a:avLst/>
          </a:prstGeom>
          <a:noFill/>
          <a:ln>
            <a:noFill/>
          </a:ln>
        </p:spPr>
      </p:pic>
      <p:pic>
        <p:nvPicPr>
          <p:cNvPr id="119" name="Google Shape;119;p2" descr="A picture containing text&#10;&#10;Description automatically generated"/>
          <p:cNvPicPr preferRelativeResize="0"/>
          <p:nvPr/>
        </p:nvPicPr>
        <p:blipFill rotWithShape="1">
          <a:blip r:embed="rId17">
            <a:alphaModFix/>
          </a:blip>
          <a:srcRect/>
          <a:stretch/>
        </p:blipFill>
        <p:spPr>
          <a:xfrm>
            <a:off x="1126275" y="1662836"/>
            <a:ext cx="7016056" cy="2497284"/>
          </a:xfrm>
          <a:prstGeom prst="rect">
            <a:avLst/>
          </a:prstGeom>
          <a:noFill/>
          <a:ln>
            <a:noFill/>
          </a:ln>
        </p:spPr>
      </p:pic>
      <p:pic>
        <p:nvPicPr>
          <p:cNvPr id="120" name="Google Shape;120;p2"/>
          <p:cNvPicPr preferRelativeResize="0"/>
          <p:nvPr/>
        </p:nvPicPr>
        <p:blipFill rotWithShape="1">
          <a:blip r:embed="rId18">
            <a:alphaModFix/>
          </a:blip>
          <a:srcRect/>
          <a:stretch/>
        </p:blipFill>
        <p:spPr>
          <a:xfrm>
            <a:off x="11863349" y="0"/>
            <a:ext cx="347870" cy="6851099"/>
          </a:xfrm>
          <a:prstGeom prst="rect">
            <a:avLst/>
          </a:prstGeom>
          <a:noFill/>
          <a:ln>
            <a:noFill/>
          </a:ln>
        </p:spPr>
      </p:pic>
      <p:pic>
        <p:nvPicPr>
          <p:cNvPr id="121" name="Google Shape;121;p2" descr="A picture containing text&#10;&#10;Description automatically generated"/>
          <p:cNvPicPr preferRelativeResize="0"/>
          <p:nvPr/>
        </p:nvPicPr>
        <p:blipFill rotWithShape="1">
          <a:blip r:embed="rId19">
            <a:alphaModFix/>
          </a:blip>
          <a:srcRect/>
          <a:stretch/>
        </p:blipFill>
        <p:spPr>
          <a:xfrm rot="-1186696">
            <a:off x="1560723" y="3325700"/>
            <a:ext cx="6578149" cy="216852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fade">
                                      <p:cBhvr>
                                        <p:cTn id="7" dur="7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Open Sans"/>
              <a:buNone/>
            </a:pPr>
            <a:r>
              <a:rPr lang="en-US">
                <a:latin typeface="Open Sans"/>
                <a:ea typeface="Open Sans"/>
                <a:cs typeface="Open Sans"/>
                <a:sym typeface="Open Sans"/>
              </a:rPr>
              <a:t>The Work Begins</a:t>
            </a:r>
            <a:endParaRPr/>
          </a:p>
        </p:txBody>
      </p:sp>
      <p:sp>
        <p:nvSpPr>
          <p:cNvPr id="127" name="Google Shape;127;p3"/>
          <p:cNvSpPr txBox="1">
            <a:spLocks noGrp="1"/>
          </p:cNvSpPr>
          <p:nvPr>
            <p:ph type="body" idx="1"/>
          </p:nvPr>
        </p:nvSpPr>
        <p:spPr>
          <a:xfrm>
            <a:off x="838200" y="1825626"/>
            <a:ext cx="10515600" cy="42061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E62A27"/>
              </a:buClr>
              <a:buSzPts val="2000"/>
              <a:buNone/>
            </a:pPr>
            <a:r>
              <a:rPr lang="en-US" sz="2000" b="1">
                <a:solidFill>
                  <a:srgbClr val="E62A27"/>
                </a:solidFill>
              </a:rPr>
              <a:t>KEEPMARYLANDSAFE.COM | </a:t>
            </a:r>
            <a:r>
              <a:rPr lang="en-US" sz="2000">
                <a:solidFill>
                  <a:srgbClr val="E62A27"/>
                </a:solidFill>
              </a:rPr>
              <a:t>January 2021</a:t>
            </a:r>
            <a:endParaRPr/>
          </a:p>
        </p:txBody>
      </p:sp>
      <p:pic>
        <p:nvPicPr>
          <p:cNvPr id="128" name="Google Shape;128;p3" descr="Logo&#10;&#10;Description automatically generated"/>
          <p:cNvPicPr preferRelativeResize="0"/>
          <p:nvPr/>
        </p:nvPicPr>
        <p:blipFill rotWithShape="1">
          <a:blip r:embed="rId3">
            <a:alphaModFix/>
          </a:blip>
          <a:srcRect l="8237" r="5418" b="-1"/>
          <a:stretch/>
        </p:blipFill>
        <p:spPr>
          <a:xfrm>
            <a:off x="10404390" y="5246382"/>
            <a:ext cx="1651686" cy="1611618"/>
          </a:xfrm>
          <a:custGeom>
            <a:avLst/>
            <a:gdLst/>
            <a:ahLst/>
            <a:cxnLst/>
            <a:rect l="l" t="t" r="r" b="b"/>
            <a:pathLst>
              <a:path w="7028495" h="6858000" extrusionOk="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ln>
            <a:noFill/>
          </a:ln>
        </p:spPr>
      </p:pic>
      <p:pic>
        <p:nvPicPr>
          <p:cNvPr id="129" name="Google Shape;129;p3"/>
          <p:cNvPicPr preferRelativeResize="0"/>
          <p:nvPr/>
        </p:nvPicPr>
        <p:blipFill rotWithShape="1">
          <a:blip r:embed="rId4">
            <a:alphaModFix/>
          </a:blip>
          <a:srcRect/>
          <a:stretch/>
        </p:blipFill>
        <p:spPr>
          <a:xfrm>
            <a:off x="7593495" y="6901"/>
            <a:ext cx="347870" cy="6851099"/>
          </a:xfrm>
          <a:prstGeom prst="rect">
            <a:avLst/>
          </a:prstGeom>
          <a:noFill/>
          <a:ln>
            <a:noFill/>
          </a:ln>
        </p:spPr>
      </p:pic>
      <p:sp>
        <p:nvSpPr>
          <p:cNvPr id="130" name="Google Shape;130;p3"/>
          <p:cNvSpPr/>
          <p:nvPr/>
        </p:nvSpPr>
        <p:spPr>
          <a:xfrm>
            <a:off x="8633791" y="1276064"/>
            <a:ext cx="3146302" cy="39703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a:solidFill>
                  <a:srgbClr val="1A2A58"/>
                </a:solidFill>
                <a:latin typeface="Calibri"/>
                <a:ea typeface="Calibri"/>
                <a:cs typeface="Calibri"/>
                <a:sym typeface="Calibri"/>
              </a:rPr>
              <a:t>Working together to build trust – and enact meaningful reforms – that will help law enforcement officers keep Maryland safe by supporting the Commission to Restore Trust in Policing recommendations to hold police managers accountable for the hiring, training and supervision of law enforcement officers.”</a:t>
            </a:r>
            <a:endParaRPr/>
          </a:p>
          <a:p>
            <a:pPr marL="0" marR="0" lvl="0" indent="0" algn="r" rtl="0">
              <a:spcBef>
                <a:spcPts val="0"/>
              </a:spcBef>
              <a:spcAft>
                <a:spcPts val="0"/>
              </a:spcAft>
              <a:buNone/>
            </a:pPr>
            <a:endParaRPr sz="1800" b="1">
              <a:solidFill>
                <a:srgbClr val="1A2A58"/>
              </a:solidFill>
              <a:latin typeface="Calibri"/>
              <a:ea typeface="Calibri"/>
              <a:cs typeface="Calibri"/>
              <a:sym typeface="Calibri"/>
            </a:endParaRPr>
          </a:p>
          <a:p>
            <a:pPr marL="0" marR="0" lvl="0" indent="0" algn="r" rtl="0">
              <a:spcBef>
                <a:spcPts val="0"/>
              </a:spcBef>
              <a:spcAft>
                <a:spcPts val="0"/>
              </a:spcAft>
              <a:buNone/>
            </a:pPr>
            <a:endParaRPr sz="1800" b="1">
              <a:solidFill>
                <a:srgbClr val="1A2A58"/>
              </a:solidFill>
              <a:latin typeface="Calibri"/>
              <a:ea typeface="Calibri"/>
              <a:cs typeface="Calibri"/>
              <a:sym typeface="Calibri"/>
            </a:endParaRPr>
          </a:p>
        </p:txBody>
      </p:sp>
      <p:sp>
        <p:nvSpPr>
          <p:cNvPr id="131" name="Google Shape;131;p3"/>
          <p:cNvSpPr txBox="1"/>
          <p:nvPr/>
        </p:nvSpPr>
        <p:spPr>
          <a:xfrm>
            <a:off x="8305799" y="1068926"/>
            <a:ext cx="655983"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a:solidFill>
                  <a:srgbClr val="1A2A58"/>
                </a:solidFill>
                <a:latin typeface="Calibri"/>
                <a:ea typeface="Calibri"/>
                <a:cs typeface="Calibri"/>
                <a:sym typeface="Calibri"/>
              </a:rPr>
              <a:t>“</a:t>
            </a:r>
            <a:endParaRPr/>
          </a:p>
        </p:txBody>
      </p:sp>
      <p:pic>
        <p:nvPicPr>
          <p:cNvPr id="132" name="Google Shape;132;p3"/>
          <p:cNvPicPr preferRelativeResize="0"/>
          <p:nvPr/>
        </p:nvPicPr>
        <p:blipFill rotWithShape="1">
          <a:blip r:embed="rId5">
            <a:alphaModFix/>
          </a:blip>
          <a:srcRect/>
          <a:stretch/>
        </p:blipFill>
        <p:spPr>
          <a:xfrm>
            <a:off x="931830" y="2536032"/>
            <a:ext cx="6313758" cy="359561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fade">
                                      <p:cBhvr>
                                        <p:cTn id="7" dur="7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Open Sans"/>
              <a:buNone/>
            </a:pPr>
            <a:r>
              <a:rPr lang="en-US">
                <a:latin typeface="Open Sans"/>
                <a:ea typeface="Open Sans"/>
                <a:cs typeface="Open Sans"/>
                <a:sym typeface="Open Sans"/>
              </a:rPr>
              <a:t>Campaign Highlights</a:t>
            </a:r>
            <a:endParaRPr/>
          </a:p>
        </p:txBody>
      </p:sp>
      <p:sp>
        <p:nvSpPr>
          <p:cNvPr id="138" name="Google Shape;138;p4"/>
          <p:cNvSpPr txBox="1">
            <a:spLocks noGrp="1"/>
          </p:cNvSpPr>
          <p:nvPr>
            <p:ph type="body" idx="1"/>
          </p:nvPr>
        </p:nvSpPr>
        <p:spPr>
          <a:xfrm>
            <a:off x="838200" y="1825626"/>
            <a:ext cx="10515600" cy="42061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E62A27"/>
              </a:buClr>
              <a:buSzPts val="2000"/>
              <a:buNone/>
            </a:pPr>
            <a:r>
              <a:rPr lang="en-US" sz="2000" b="1" dirty="0">
                <a:solidFill>
                  <a:srgbClr val="E62A27"/>
                </a:solidFill>
              </a:rPr>
              <a:t>Keep Maryland Safe| </a:t>
            </a:r>
            <a:r>
              <a:rPr lang="en-US" sz="2000" dirty="0">
                <a:solidFill>
                  <a:srgbClr val="E62A27"/>
                </a:solidFill>
              </a:rPr>
              <a:t>January 2021</a:t>
            </a:r>
            <a:endParaRPr dirty="0"/>
          </a:p>
        </p:txBody>
      </p:sp>
      <p:pic>
        <p:nvPicPr>
          <p:cNvPr id="139" name="Google Shape;139;p4" descr="Logo&#10;&#10;Description automatically generated"/>
          <p:cNvPicPr preferRelativeResize="0"/>
          <p:nvPr/>
        </p:nvPicPr>
        <p:blipFill rotWithShape="1">
          <a:blip r:embed="rId3">
            <a:alphaModFix/>
          </a:blip>
          <a:srcRect l="8237" r="5418" b="-1"/>
          <a:stretch/>
        </p:blipFill>
        <p:spPr>
          <a:xfrm>
            <a:off x="10404390" y="5246382"/>
            <a:ext cx="1651686" cy="1611618"/>
          </a:xfrm>
          <a:custGeom>
            <a:avLst/>
            <a:gdLst/>
            <a:ahLst/>
            <a:cxnLst/>
            <a:rect l="l" t="t" r="r" b="b"/>
            <a:pathLst>
              <a:path w="7028495" h="6858000" extrusionOk="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ln>
            <a:noFill/>
          </a:ln>
        </p:spPr>
      </p:pic>
      <p:sp>
        <p:nvSpPr>
          <p:cNvPr id="140" name="Google Shape;140;p4"/>
          <p:cNvSpPr/>
          <p:nvPr/>
        </p:nvSpPr>
        <p:spPr>
          <a:xfrm>
            <a:off x="8305800" y="311092"/>
            <a:ext cx="313413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800">
              <a:solidFill>
                <a:srgbClr val="3961AF"/>
              </a:solidFill>
              <a:latin typeface="Calibri"/>
              <a:ea typeface="Calibri"/>
              <a:cs typeface="Calibri"/>
              <a:sym typeface="Calibri"/>
            </a:endParaRPr>
          </a:p>
        </p:txBody>
      </p:sp>
      <p:pic>
        <p:nvPicPr>
          <p:cNvPr id="141" name="Google Shape;141;p4"/>
          <p:cNvPicPr preferRelativeResize="0"/>
          <p:nvPr/>
        </p:nvPicPr>
        <p:blipFill rotWithShape="1">
          <a:blip r:embed="rId4">
            <a:alphaModFix/>
          </a:blip>
          <a:srcRect/>
          <a:stretch/>
        </p:blipFill>
        <p:spPr>
          <a:xfrm>
            <a:off x="7593495" y="6901"/>
            <a:ext cx="347870" cy="6851099"/>
          </a:xfrm>
          <a:prstGeom prst="rect">
            <a:avLst/>
          </a:prstGeom>
          <a:noFill/>
          <a:ln>
            <a:noFill/>
          </a:ln>
        </p:spPr>
      </p:pic>
      <p:sp>
        <p:nvSpPr>
          <p:cNvPr id="142" name="Google Shape;142;p4"/>
          <p:cNvSpPr/>
          <p:nvPr/>
        </p:nvSpPr>
        <p:spPr>
          <a:xfrm>
            <a:off x="8613912" y="2115866"/>
            <a:ext cx="3146302" cy="25853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1A2A58"/>
                </a:solidFill>
                <a:latin typeface="Calibri"/>
                <a:ea typeface="Calibri"/>
                <a:cs typeface="Calibri"/>
                <a:sym typeface="Calibri"/>
              </a:rPr>
              <a:t>It takes a very special person to run towards the gun fight and not run away. If they take away due process, you won’t have those very special people.”</a:t>
            </a:r>
            <a:endParaRPr/>
          </a:p>
          <a:p>
            <a:pPr marL="0" marR="0" lvl="0" indent="0" algn="r" rtl="0">
              <a:spcBef>
                <a:spcPts val="0"/>
              </a:spcBef>
              <a:spcAft>
                <a:spcPts val="0"/>
              </a:spcAft>
              <a:buNone/>
            </a:pPr>
            <a:endParaRPr sz="1800" b="1">
              <a:solidFill>
                <a:srgbClr val="1A2A58"/>
              </a:solidFill>
              <a:latin typeface="Calibri"/>
              <a:ea typeface="Calibri"/>
              <a:cs typeface="Calibri"/>
              <a:sym typeface="Calibri"/>
            </a:endParaRPr>
          </a:p>
          <a:p>
            <a:pPr marL="0" marR="0" lvl="0" indent="0" algn="r" rtl="0">
              <a:spcBef>
                <a:spcPts val="0"/>
              </a:spcBef>
              <a:spcAft>
                <a:spcPts val="0"/>
              </a:spcAft>
              <a:buNone/>
            </a:pPr>
            <a:r>
              <a:rPr lang="en-US" sz="1800" b="1">
                <a:solidFill>
                  <a:srgbClr val="1A2A58"/>
                </a:solidFill>
                <a:latin typeface="Calibri"/>
                <a:ea typeface="Calibri"/>
                <a:cs typeface="Calibri"/>
                <a:sym typeface="Calibri"/>
              </a:rPr>
              <a:t>SR. CPL. SHANNON BALDWIN</a:t>
            </a:r>
            <a:endParaRPr/>
          </a:p>
          <a:p>
            <a:pPr marL="0" marR="0" lvl="0" indent="0" algn="r" rtl="0">
              <a:spcBef>
                <a:spcPts val="0"/>
              </a:spcBef>
              <a:spcAft>
                <a:spcPts val="0"/>
              </a:spcAft>
              <a:buNone/>
            </a:pPr>
            <a:r>
              <a:rPr lang="en-US" sz="1800" b="1">
                <a:solidFill>
                  <a:srgbClr val="1A2A58"/>
                </a:solidFill>
                <a:latin typeface="Calibri"/>
                <a:ea typeface="Calibri"/>
                <a:cs typeface="Calibri"/>
                <a:sym typeface="Calibri"/>
              </a:rPr>
              <a:t>PRINCE GEORGE’S COUNTY</a:t>
            </a:r>
            <a:endParaRPr/>
          </a:p>
          <a:p>
            <a:pPr marL="0" marR="0" lvl="0" indent="0" algn="r" rtl="0">
              <a:spcBef>
                <a:spcPts val="0"/>
              </a:spcBef>
              <a:spcAft>
                <a:spcPts val="0"/>
              </a:spcAft>
              <a:buNone/>
            </a:pPr>
            <a:r>
              <a:rPr lang="en-US" sz="1800" b="1">
                <a:solidFill>
                  <a:srgbClr val="1A2A58"/>
                </a:solidFill>
                <a:latin typeface="Calibri"/>
                <a:ea typeface="Calibri"/>
                <a:cs typeface="Calibri"/>
                <a:sym typeface="Calibri"/>
              </a:rPr>
              <a:t>POLICE DEPARTMENT</a:t>
            </a:r>
            <a:endParaRPr/>
          </a:p>
        </p:txBody>
      </p:sp>
      <p:sp>
        <p:nvSpPr>
          <p:cNvPr id="143" name="Google Shape;143;p4"/>
          <p:cNvSpPr txBox="1"/>
          <p:nvPr/>
        </p:nvSpPr>
        <p:spPr>
          <a:xfrm>
            <a:off x="8285920" y="1908728"/>
            <a:ext cx="655983"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a:solidFill>
                  <a:srgbClr val="1A2A58"/>
                </a:solidFill>
                <a:latin typeface="Calibri"/>
                <a:ea typeface="Calibri"/>
                <a:cs typeface="Calibri"/>
                <a:sym typeface="Calibri"/>
              </a:rPr>
              <a:t>“</a:t>
            </a:r>
            <a:endParaRPr/>
          </a:p>
        </p:txBody>
      </p:sp>
      <p:pic>
        <p:nvPicPr>
          <p:cNvPr id="144" name="Google Shape;144;p4" descr="Help Keep Maryland Safe">
            <a:hlinkClick r:id="rId5"/>
          </p:cNvPr>
          <p:cNvPicPr preferRelativeResize="0"/>
          <p:nvPr/>
        </p:nvPicPr>
        <p:blipFill rotWithShape="1">
          <a:blip r:embed="rId6">
            <a:alphaModFix/>
          </a:blip>
          <a:srcRect/>
          <a:stretch/>
        </p:blipFill>
        <p:spPr>
          <a:xfrm>
            <a:off x="928370" y="2399472"/>
            <a:ext cx="6353713" cy="35898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9"/>
                                        </p:tgtEl>
                                        <p:attrNameLst>
                                          <p:attrName>style.visibility</p:attrName>
                                        </p:attrNameLst>
                                      </p:cBhvr>
                                      <p:to>
                                        <p:strVal val="visible"/>
                                      </p:to>
                                    </p:set>
                                    <p:animEffect transition="in" filter="fade">
                                      <p:cBhvr>
                                        <p:cTn id="7" dur="700"/>
                                        <p:tgtEl>
                                          <p:spTgt spid="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Open Sans"/>
              <a:buNone/>
            </a:pPr>
            <a:r>
              <a:rPr lang="en-US">
                <a:latin typeface="Open Sans"/>
                <a:ea typeface="Open Sans"/>
                <a:cs typeface="Open Sans"/>
                <a:sym typeface="Open Sans"/>
              </a:rPr>
              <a:t>Campaign Highlights</a:t>
            </a:r>
            <a:endParaRPr/>
          </a:p>
        </p:txBody>
      </p:sp>
      <p:sp>
        <p:nvSpPr>
          <p:cNvPr id="150" name="Google Shape;150;p5"/>
          <p:cNvSpPr txBox="1">
            <a:spLocks noGrp="1"/>
          </p:cNvSpPr>
          <p:nvPr>
            <p:ph type="body" idx="1"/>
          </p:nvPr>
        </p:nvSpPr>
        <p:spPr>
          <a:xfrm>
            <a:off x="838200" y="1825626"/>
            <a:ext cx="10515600" cy="42061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E62A27"/>
              </a:buClr>
              <a:buSzPts val="2000"/>
              <a:buNone/>
            </a:pPr>
            <a:r>
              <a:rPr lang="en-US" sz="2000" b="1">
                <a:solidFill>
                  <a:srgbClr val="E62A27"/>
                </a:solidFill>
              </a:rPr>
              <a:t>GRASSROOTS MESSAGING</a:t>
            </a:r>
            <a:endParaRPr/>
          </a:p>
        </p:txBody>
      </p:sp>
      <p:pic>
        <p:nvPicPr>
          <p:cNvPr id="151" name="Google Shape;151;p5" descr="Logo&#10;&#10;Description automatically generated"/>
          <p:cNvPicPr preferRelativeResize="0"/>
          <p:nvPr/>
        </p:nvPicPr>
        <p:blipFill rotWithShape="1">
          <a:blip r:embed="rId3">
            <a:alphaModFix/>
          </a:blip>
          <a:srcRect l="8237" r="5418" b="-1"/>
          <a:stretch/>
        </p:blipFill>
        <p:spPr>
          <a:xfrm>
            <a:off x="10404390" y="5246382"/>
            <a:ext cx="1651686" cy="1611618"/>
          </a:xfrm>
          <a:custGeom>
            <a:avLst/>
            <a:gdLst/>
            <a:ahLst/>
            <a:cxnLst/>
            <a:rect l="l" t="t" r="r" b="b"/>
            <a:pathLst>
              <a:path w="7028495" h="6858000" extrusionOk="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ln>
            <a:noFill/>
          </a:ln>
        </p:spPr>
      </p:pic>
      <p:sp>
        <p:nvSpPr>
          <p:cNvPr id="152" name="Google Shape;152;p5"/>
          <p:cNvSpPr/>
          <p:nvPr/>
        </p:nvSpPr>
        <p:spPr>
          <a:xfrm>
            <a:off x="8305800" y="1892580"/>
            <a:ext cx="2955234"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a:solidFill>
                  <a:srgbClr val="3961AF"/>
                </a:solidFill>
                <a:latin typeface="Calibri"/>
                <a:ea typeface="Calibri"/>
                <a:cs typeface="Calibri"/>
                <a:sym typeface="Calibri"/>
              </a:rPr>
              <a:t>+5,600 </a:t>
            </a:r>
            <a:endParaRPr/>
          </a:p>
          <a:p>
            <a:pPr marL="0" marR="0" lvl="0" indent="0" algn="l" rtl="0">
              <a:spcBef>
                <a:spcPts val="0"/>
              </a:spcBef>
              <a:spcAft>
                <a:spcPts val="0"/>
              </a:spcAft>
              <a:buNone/>
            </a:pPr>
            <a:r>
              <a:rPr lang="en-US" sz="2800">
                <a:solidFill>
                  <a:srgbClr val="3961AF"/>
                </a:solidFill>
                <a:latin typeface="Calibri"/>
                <a:ea typeface="Calibri"/>
                <a:cs typeface="Calibri"/>
                <a:sym typeface="Calibri"/>
              </a:rPr>
              <a:t>New Senders</a:t>
            </a:r>
            <a:endParaRPr/>
          </a:p>
        </p:txBody>
      </p:sp>
      <p:sp>
        <p:nvSpPr>
          <p:cNvPr id="153" name="Google Shape;153;p5"/>
          <p:cNvSpPr/>
          <p:nvPr/>
        </p:nvSpPr>
        <p:spPr>
          <a:xfrm>
            <a:off x="8305800" y="3474068"/>
            <a:ext cx="3173896"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a:solidFill>
                  <a:srgbClr val="3961AF"/>
                </a:solidFill>
                <a:latin typeface="Calibri"/>
                <a:ea typeface="Calibri"/>
                <a:cs typeface="Calibri"/>
                <a:sym typeface="Calibri"/>
              </a:rPr>
              <a:t>189</a:t>
            </a:r>
            <a:endParaRPr/>
          </a:p>
          <a:p>
            <a:pPr marL="0" marR="0" lvl="0" indent="0" algn="l" rtl="0">
              <a:spcBef>
                <a:spcPts val="0"/>
              </a:spcBef>
              <a:spcAft>
                <a:spcPts val="0"/>
              </a:spcAft>
              <a:buNone/>
            </a:pPr>
            <a:r>
              <a:rPr lang="en-US" sz="2800">
                <a:solidFill>
                  <a:srgbClr val="3961AF"/>
                </a:solidFill>
                <a:latin typeface="Calibri"/>
                <a:ea typeface="Calibri"/>
                <a:cs typeface="Calibri"/>
                <a:sym typeface="Calibri"/>
              </a:rPr>
              <a:t>Legislators Engaged</a:t>
            </a:r>
            <a:endParaRPr/>
          </a:p>
        </p:txBody>
      </p:sp>
      <p:sp>
        <p:nvSpPr>
          <p:cNvPr id="154" name="Google Shape;154;p5"/>
          <p:cNvSpPr/>
          <p:nvPr/>
        </p:nvSpPr>
        <p:spPr>
          <a:xfrm>
            <a:off x="8305800" y="311092"/>
            <a:ext cx="3134139"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a:solidFill>
                  <a:srgbClr val="3961AF"/>
                </a:solidFill>
                <a:latin typeface="Calibri"/>
                <a:ea typeface="Calibri"/>
                <a:cs typeface="Calibri"/>
                <a:sym typeface="Calibri"/>
              </a:rPr>
              <a:t>+62.6K </a:t>
            </a:r>
            <a:endParaRPr/>
          </a:p>
          <a:p>
            <a:pPr marL="0" marR="0" lvl="0" indent="0" algn="l" rtl="0">
              <a:spcBef>
                <a:spcPts val="0"/>
              </a:spcBef>
              <a:spcAft>
                <a:spcPts val="0"/>
              </a:spcAft>
              <a:buNone/>
            </a:pPr>
            <a:r>
              <a:rPr lang="en-US" sz="2800">
                <a:solidFill>
                  <a:srgbClr val="3961AF"/>
                </a:solidFill>
                <a:latin typeface="Calibri"/>
                <a:ea typeface="Calibri"/>
                <a:cs typeface="Calibri"/>
                <a:sym typeface="Calibri"/>
              </a:rPr>
              <a:t>Emails to Legislators</a:t>
            </a:r>
            <a:endParaRPr/>
          </a:p>
        </p:txBody>
      </p:sp>
      <p:pic>
        <p:nvPicPr>
          <p:cNvPr id="155" name="Google Shape;155;p5"/>
          <p:cNvPicPr preferRelativeResize="0"/>
          <p:nvPr/>
        </p:nvPicPr>
        <p:blipFill rotWithShape="1">
          <a:blip r:embed="rId4">
            <a:alphaModFix/>
          </a:blip>
          <a:srcRect/>
          <a:stretch/>
        </p:blipFill>
        <p:spPr>
          <a:xfrm>
            <a:off x="7593495" y="6901"/>
            <a:ext cx="347870" cy="6851099"/>
          </a:xfrm>
          <a:prstGeom prst="rect">
            <a:avLst/>
          </a:prstGeom>
          <a:noFill/>
          <a:ln>
            <a:noFill/>
          </a:ln>
        </p:spPr>
      </p:pic>
      <p:pic>
        <p:nvPicPr>
          <p:cNvPr id="156" name="Google Shape;156;p5" descr="Graphical user interface, application&#10;&#10;Description automatically generated"/>
          <p:cNvPicPr preferRelativeResize="0"/>
          <p:nvPr/>
        </p:nvPicPr>
        <p:blipFill rotWithShape="1">
          <a:blip r:embed="rId5">
            <a:alphaModFix/>
          </a:blip>
          <a:srcRect/>
          <a:stretch/>
        </p:blipFill>
        <p:spPr>
          <a:xfrm>
            <a:off x="1216" y="2381182"/>
            <a:ext cx="7592279" cy="377687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1"/>
                                        </p:tgtEl>
                                        <p:attrNameLst>
                                          <p:attrName>style.visibility</p:attrName>
                                        </p:attrNameLst>
                                      </p:cBhvr>
                                      <p:to>
                                        <p:strVal val="visible"/>
                                      </p:to>
                                    </p:set>
                                    <p:animEffect transition="in" filter="fade">
                                      <p:cBhvr>
                                        <p:cTn id="7" dur="7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Open Sans"/>
              <a:buNone/>
            </a:pPr>
            <a:r>
              <a:rPr lang="en-US">
                <a:latin typeface="Open Sans"/>
                <a:ea typeface="Open Sans"/>
                <a:cs typeface="Open Sans"/>
                <a:sym typeface="Open Sans"/>
              </a:rPr>
              <a:t>Campaign Highlights</a:t>
            </a:r>
            <a:endParaRPr/>
          </a:p>
        </p:txBody>
      </p:sp>
      <p:sp>
        <p:nvSpPr>
          <p:cNvPr id="162" name="Google Shape;162;p6"/>
          <p:cNvSpPr txBox="1">
            <a:spLocks noGrp="1"/>
          </p:cNvSpPr>
          <p:nvPr>
            <p:ph type="body" idx="1"/>
          </p:nvPr>
        </p:nvSpPr>
        <p:spPr>
          <a:xfrm>
            <a:off x="838200" y="1825626"/>
            <a:ext cx="10515600" cy="42061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E62A27"/>
              </a:buClr>
              <a:buSzPts val="2000"/>
              <a:buNone/>
            </a:pPr>
            <a:r>
              <a:rPr lang="en-US" sz="2000" b="1">
                <a:solidFill>
                  <a:srgbClr val="E62A27"/>
                </a:solidFill>
              </a:rPr>
              <a:t>PRESS CONFERENCE | </a:t>
            </a:r>
            <a:r>
              <a:rPr lang="en-US" sz="2000">
                <a:solidFill>
                  <a:srgbClr val="E62A27"/>
                </a:solidFill>
              </a:rPr>
              <a:t>March 10, 2021</a:t>
            </a:r>
            <a:endParaRPr/>
          </a:p>
        </p:txBody>
      </p:sp>
      <p:pic>
        <p:nvPicPr>
          <p:cNvPr id="163" name="Google Shape;163;p6" descr="Logo&#10;&#10;Description automatically generated"/>
          <p:cNvPicPr preferRelativeResize="0"/>
          <p:nvPr/>
        </p:nvPicPr>
        <p:blipFill rotWithShape="1">
          <a:blip r:embed="rId3">
            <a:alphaModFix/>
          </a:blip>
          <a:srcRect l="8237" r="5418" b="-1"/>
          <a:stretch/>
        </p:blipFill>
        <p:spPr>
          <a:xfrm>
            <a:off x="10404390" y="5246382"/>
            <a:ext cx="1651686" cy="1611618"/>
          </a:xfrm>
          <a:custGeom>
            <a:avLst/>
            <a:gdLst/>
            <a:ahLst/>
            <a:cxnLst/>
            <a:rect l="l" t="t" r="r" b="b"/>
            <a:pathLst>
              <a:path w="7028495" h="6858000" extrusionOk="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ln>
            <a:noFill/>
          </a:ln>
        </p:spPr>
      </p:pic>
      <p:sp>
        <p:nvSpPr>
          <p:cNvPr id="164" name="Google Shape;164;p6"/>
          <p:cNvSpPr/>
          <p:nvPr/>
        </p:nvSpPr>
        <p:spPr>
          <a:xfrm>
            <a:off x="8305800" y="311092"/>
            <a:ext cx="3134139"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a:solidFill>
                  <a:srgbClr val="3961AF"/>
                </a:solidFill>
                <a:latin typeface="Calibri"/>
                <a:ea typeface="Calibri"/>
                <a:cs typeface="Calibri"/>
                <a:sym typeface="Calibri"/>
              </a:rPr>
              <a:t>100+</a:t>
            </a:r>
            <a:endParaRPr/>
          </a:p>
          <a:p>
            <a:pPr marL="0" marR="0" lvl="0" indent="0" algn="l" rtl="0">
              <a:spcBef>
                <a:spcPts val="0"/>
              </a:spcBef>
              <a:spcAft>
                <a:spcPts val="0"/>
              </a:spcAft>
              <a:buNone/>
            </a:pPr>
            <a:r>
              <a:rPr lang="en-US" sz="2800">
                <a:solidFill>
                  <a:srgbClr val="3961AF"/>
                </a:solidFill>
                <a:latin typeface="Calibri"/>
                <a:ea typeface="Calibri"/>
                <a:cs typeface="Calibri"/>
                <a:sym typeface="Calibri"/>
              </a:rPr>
              <a:t>In Attendance</a:t>
            </a:r>
            <a:endParaRPr/>
          </a:p>
        </p:txBody>
      </p:sp>
      <p:pic>
        <p:nvPicPr>
          <p:cNvPr id="165" name="Google Shape;165;p6"/>
          <p:cNvPicPr preferRelativeResize="0"/>
          <p:nvPr/>
        </p:nvPicPr>
        <p:blipFill rotWithShape="1">
          <a:blip r:embed="rId4">
            <a:alphaModFix/>
          </a:blip>
          <a:srcRect/>
          <a:stretch/>
        </p:blipFill>
        <p:spPr>
          <a:xfrm>
            <a:off x="7593495" y="6901"/>
            <a:ext cx="347870" cy="6851099"/>
          </a:xfrm>
          <a:prstGeom prst="rect">
            <a:avLst/>
          </a:prstGeom>
          <a:noFill/>
          <a:ln>
            <a:noFill/>
          </a:ln>
        </p:spPr>
      </p:pic>
      <p:sp>
        <p:nvSpPr>
          <p:cNvPr id="166" name="Google Shape;166;p6"/>
          <p:cNvSpPr/>
          <p:nvPr/>
        </p:nvSpPr>
        <p:spPr>
          <a:xfrm>
            <a:off x="8613912" y="1970492"/>
            <a:ext cx="3146302" cy="341627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rgbClr val="1A2A58"/>
                </a:solidFill>
                <a:latin typeface="Calibri"/>
                <a:ea typeface="Calibri"/>
                <a:cs typeface="Calibri"/>
                <a:sym typeface="Calibri"/>
              </a:rPr>
              <a:t>We support Maryland’s law enforcement community, and the selfless and far too often unheralded work they do to keep our families and our communities safe. The debate over police reform is an important debate…but it’s been largely devoid of facts…”</a:t>
            </a:r>
            <a:endParaRPr dirty="0"/>
          </a:p>
          <a:p>
            <a:pPr marL="0" marR="0" lvl="0" indent="0" algn="r" rtl="0">
              <a:spcBef>
                <a:spcPts val="0"/>
              </a:spcBef>
              <a:spcAft>
                <a:spcPts val="0"/>
              </a:spcAft>
              <a:buNone/>
            </a:pPr>
            <a:endParaRPr sz="1800" b="1" dirty="0">
              <a:solidFill>
                <a:srgbClr val="1A2A58"/>
              </a:solidFill>
              <a:latin typeface="Calibri"/>
              <a:ea typeface="Calibri"/>
              <a:cs typeface="Calibri"/>
              <a:sym typeface="Calibri"/>
            </a:endParaRPr>
          </a:p>
          <a:p>
            <a:pPr marL="0" marR="0" lvl="0" indent="0" algn="r" rtl="0">
              <a:spcBef>
                <a:spcPts val="0"/>
              </a:spcBef>
              <a:spcAft>
                <a:spcPts val="0"/>
              </a:spcAft>
              <a:buNone/>
            </a:pPr>
            <a:r>
              <a:rPr lang="en-US" sz="1800" b="1" dirty="0">
                <a:solidFill>
                  <a:srgbClr val="1A2A58"/>
                </a:solidFill>
                <a:latin typeface="Calibri"/>
                <a:ea typeface="Calibri"/>
                <a:cs typeface="Calibri"/>
                <a:sym typeface="Calibri"/>
              </a:rPr>
              <a:t>DEL. KATHY SZELIGA</a:t>
            </a:r>
            <a:endParaRPr dirty="0"/>
          </a:p>
          <a:p>
            <a:pPr marL="0" marR="0" lvl="0" indent="0" algn="r" rtl="0">
              <a:spcBef>
                <a:spcPts val="0"/>
              </a:spcBef>
              <a:spcAft>
                <a:spcPts val="0"/>
              </a:spcAft>
              <a:buNone/>
            </a:pPr>
            <a:r>
              <a:rPr lang="en-US" sz="1800" b="1">
                <a:solidFill>
                  <a:srgbClr val="1A2A58"/>
                </a:solidFill>
                <a:latin typeface="Calibri"/>
                <a:ea typeface="Calibri"/>
                <a:cs typeface="Calibri"/>
                <a:sym typeface="Calibri"/>
              </a:rPr>
              <a:t>MD-7</a:t>
            </a:r>
            <a:endParaRPr dirty="0"/>
          </a:p>
        </p:txBody>
      </p:sp>
      <p:sp>
        <p:nvSpPr>
          <p:cNvPr id="167" name="Google Shape;167;p6"/>
          <p:cNvSpPr txBox="1"/>
          <p:nvPr/>
        </p:nvSpPr>
        <p:spPr>
          <a:xfrm>
            <a:off x="8285920" y="1763354"/>
            <a:ext cx="655983"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dirty="0">
                <a:solidFill>
                  <a:srgbClr val="1A2A58"/>
                </a:solidFill>
                <a:latin typeface="Calibri"/>
                <a:ea typeface="Calibri"/>
                <a:cs typeface="Calibri"/>
                <a:sym typeface="Calibri"/>
              </a:rPr>
              <a:t>“</a:t>
            </a:r>
            <a:endParaRPr dirty="0"/>
          </a:p>
        </p:txBody>
      </p:sp>
      <p:pic>
        <p:nvPicPr>
          <p:cNvPr id="168" name="Google Shape;168;p6" descr="FOP Press Event"/>
          <p:cNvPicPr preferRelativeResize="0"/>
          <p:nvPr/>
        </p:nvPicPr>
        <p:blipFill rotWithShape="1">
          <a:blip r:embed="rId5">
            <a:alphaModFix/>
          </a:blip>
          <a:srcRect/>
          <a:stretch/>
        </p:blipFill>
        <p:spPr>
          <a:xfrm>
            <a:off x="917384" y="2314228"/>
            <a:ext cx="6527352" cy="368795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fade">
                                      <p:cBhvr>
                                        <p:cTn id="7" dur="700"/>
                                        <p:tgtEl>
                                          <p:spTgt spid="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Open Sans"/>
              <a:buNone/>
            </a:pPr>
            <a:r>
              <a:rPr lang="en-US">
                <a:latin typeface="Open Sans"/>
                <a:ea typeface="Open Sans"/>
                <a:cs typeface="Open Sans"/>
                <a:sym typeface="Open Sans"/>
              </a:rPr>
              <a:t>Campaign Highlights</a:t>
            </a:r>
            <a:endParaRPr/>
          </a:p>
        </p:txBody>
      </p:sp>
      <p:sp>
        <p:nvSpPr>
          <p:cNvPr id="174" name="Google Shape;174;p7"/>
          <p:cNvSpPr txBox="1">
            <a:spLocks noGrp="1"/>
          </p:cNvSpPr>
          <p:nvPr>
            <p:ph type="body" idx="1"/>
          </p:nvPr>
        </p:nvSpPr>
        <p:spPr>
          <a:xfrm>
            <a:off x="838200" y="1825626"/>
            <a:ext cx="10515600" cy="42061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E62A27"/>
              </a:buClr>
              <a:buSzPts val="2000"/>
              <a:buNone/>
            </a:pPr>
            <a:r>
              <a:rPr lang="en-US" sz="2000" b="1">
                <a:solidFill>
                  <a:srgbClr val="E62A27"/>
                </a:solidFill>
              </a:rPr>
              <a:t>PSAs</a:t>
            </a:r>
            <a:endParaRPr/>
          </a:p>
        </p:txBody>
      </p:sp>
      <p:pic>
        <p:nvPicPr>
          <p:cNvPr id="175" name="Google Shape;175;p7" descr="Logo&#10;&#10;Description automatically generated"/>
          <p:cNvPicPr preferRelativeResize="0"/>
          <p:nvPr/>
        </p:nvPicPr>
        <p:blipFill rotWithShape="1">
          <a:blip r:embed="rId3">
            <a:alphaModFix/>
          </a:blip>
          <a:srcRect l="8237" r="5418" b="-1"/>
          <a:stretch/>
        </p:blipFill>
        <p:spPr>
          <a:xfrm>
            <a:off x="10404390" y="5246382"/>
            <a:ext cx="1651686" cy="1611618"/>
          </a:xfrm>
          <a:custGeom>
            <a:avLst/>
            <a:gdLst/>
            <a:ahLst/>
            <a:cxnLst/>
            <a:rect l="l" t="t" r="r" b="b"/>
            <a:pathLst>
              <a:path w="7028495" h="6858000" extrusionOk="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ln>
            <a:noFill/>
          </a:ln>
        </p:spPr>
      </p:pic>
      <p:pic>
        <p:nvPicPr>
          <p:cNvPr id="176" name="Google Shape;176;p7" descr="Graphical user interface, website&#10;&#10;Description automatically generated"/>
          <p:cNvPicPr preferRelativeResize="0"/>
          <p:nvPr/>
        </p:nvPicPr>
        <p:blipFill rotWithShape="1">
          <a:blip r:embed="rId4">
            <a:alphaModFix/>
          </a:blip>
          <a:srcRect b="11305"/>
          <a:stretch/>
        </p:blipFill>
        <p:spPr>
          <a:xfrm>
            <a:off x="0" y="1394225"/>
            <a:ext cx="12192000" cy="54637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5"/>
                                        </p:tgtEl>
                                        <p:attrNameLst>
                                          <p:attrName>style.visibility</p:attrName>
                                        </p:attrNameLst>
                                      </p:cBhvr>
                                      <p:to>
                                        <p:strVal val="visible"/>
                                      </p:to>
                                    </p:set>
                                    <p:animEffect transition="in" filter="fade">
                                      <p:cBhvr>
                                        <p:cTn id="7" dur="700"/>
                                        <p:tgtEl>
                                          <p:spTgt spid="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Open Sans"/>
              <a:buNone/>
            </a:pPr>
            <a:r>
              <a:rPr lang="en-US">
                <a:latin typeface="Open Sans"/>
                <a:ea typeface="Open Sans"/>
                <a:cs typeface="Open Sans"/>
                <a:sym typeface="Open Sans"/>
              </a:rPr>
              <a:t>Campaign Highlights</a:t>
            </a:r>
            <a:endParaRPr/>
          </a:p>
        </p:txBody>
      </p:sp>
      <p:sp>
        <p:nvSpPr>
          <p:cNvPr id="182" name="Google Shape;182;p8"/>
          <p:cNvSpPr txBox="1">
            <a:spLocks noGrp="1"/>
          </p:cNvSpPr>
          <p:nvPr>
            <p:ph type="body" idx="1"/>
          </p:nvPr>
        </p:nvSpPr>
        <p:spPr>
          <a:xfrm>
            <a:off x="838200" y="1825626"/>
            <a:ext cx="10515600" cy="42061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E62A27"/>
              </a:buClr>
              <a:buSzPts val="2000"/>
              <a:buNone/>
            </a:pPr>
            <a:r>
              <a:rPr lang="en-US" sz="2000" b="1">
                <a:solidFill>
                  <a:srgbClr val="E62A27"/>
                </a:solidFill>
              </a:rPr>
              <a:t>PSAs</a:t>
            </a:r>
            <a:endParaRPr/>
          </a:p>
        </p:txBody>
      </p:sp>
      <p:pic>
        <p:nvPicPr>
          <p:cNvPr id="183" name="Google Shape;183;p8" descr="Logo&#10;&#10;Description automatically generated"/>
          <p:cNvPicPr preferRelativeResize="0"/>
          <p:nvPr/>
        </p:nvPicPr>
        <p:blipFill rotWithShape="1">
          <a:blip r:embed="rId3">
            <a:alphaModFix/>
          </a:blip>
          <a:srcRect l="8237" r="5418" b="-1"/>
          <a:stretch/>
        </p:blipFill>
        <p:spPr>
          <a:xfrm>
            <a:off x="10404390" y="5246382"/>
            <a:ext cx="1651686" cy="1611618"/>
          </a:xfrm>
          <a:custGeom>
            <a:avLst/>
            <a:gdLst/>
            <a:ahLst/>
            <a:cxnLst/>
            <a:rect l="l" t="t" r="r" b="b"/>
            <a:pathLst>
              <a:path w="7028495" h="6858000" extrusionOk="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ln>
            <a:noFill/>
          </a:ln>
        </p:spPr>
      </p:pic>
      <p:pic>
        <p:nvPicPr>
          <p:cNvPr id="184" name="Google Shape;184;p8" descr="A picture containing graphical user interface&#10;&#10;Description automatically generated"/>
          <p:cNvPicPr preferRelativeResize="0"/>
          <p:nvPr/>
        </p:nvPicPr>
        <p:blipFill rotWithShape="1">
          <a:blip r:embed="rId4">
            <a:alphaModFix/>
          </a:blip>
          <a:srcRect/>
          <a:stretch/>
        </p:blipFill>
        <p:spPr>
          <a:xfrm>
            <a:off x="10363200" y="0"/>
            <a:ext cx="1828800" cy="6858000"/>
          </a:xfrm>
          <a:prstGeom prst="rect">
            <a:avLst/>
          </a:prstGeom>
          <a:noFill/>
          <a:ln>
            <a:noFill/>
          </a:ln>
        </p:spPr>
      </p:pic>
      <p:pic>
        <p:nvPicPr>
          <p:cNvPr id="185" name="Google Shape;185;p8" descr="A picture containing text, person, screenshot&#10;&#10;Description automatically generated"/>
          <p:cNvPicPr preferRelativeResize="0"/>
          <p:nvPr/>
        </p:nvPicPr>
        <p:blipFill rotWithShape="1">
          <a:blip r:embed="rId5">
            <a:alphaModFix/>
          </a:blip>
          <a:srcRect/>
          <a:stretch/>
        </p:blipFill>
        <p:spPr>
          <a:xfrm>
            <a:off x="6878902" y="23446"/>
            <a:ext cx="3395266" cy="6790531"/>
          </a:xfrm>
          <a:prstGeom prst="rect">
            <a:avLst/>
          </a:prstGeom>
          <a:noFill/>
          <a:ln>
            <a:noFill/>
          </a:ln>
        </p:spPr>
      </p:pic>
      <p:pic>
        <p:nvPicPr>
          <p:cNvPr id="186" name="Google Shape;186;p8"/>
          <p:cNvPicPr preferRelativeResize="0"/>
          <p:nvPr/>
        </p:nvPicPr>
        <p:blipFill rotWithShape="1">
          <a:blip r:embed="rId6">
            <a:alphaModFix/>
          </a:blip>
          <a:srcRect/>
          <a:stretch/>
        </p:blipFill>
        <p:spPr>
          <a:xfrm>
            <a:off x="0" y="1372089"/>
            <a:ext cx="6798276" cy="840446"/>
          </a:xfrm>
          <a:prstGeom prst="rect">
            <a:avLst/>
          </a:prstGeom>
          <a:noFill/>
          <a:ln>
            <a:noFill/>
          </a:ln>
        </p:spPr>
      </p:pic>
      <p:pic>
        <p:nvPicPr>
          <p:cNvPr id="187" name="Google Shape;187;p8" descr="Text&#10;&#10;Description automatically generated"/>
          <p:cNvPicPr preferRelativeResize="0"/>
          <p:nvPr/>
        </p:nvPicPr>
        <p:blipFill rotWithShape="1">
          <a:blip r:embed="rId7">
            <a:alphaModFix/>
          </a:blip>
          <a:srcRect/>
          <a:stretch/>
        </p:blipFill>
        <p:spPr>
          <a:xfrm>
            <a:off x="314986" y="2627314"/>
            <a:ext cx="4063499" cy="3386249"/>
          </a:xfrm>
          <a:prstGeom prst="rect">
            <a:avLst/>
          </a:prstGeom>
          <a:noFill/>
          <a:ln>
            <a:noFill/>
          </a:ln>
        </p:spPr>
      </p:pic>
      <p:pic>
        <p:nvPicPr>
          <p:cNvPr id="188" name="Google Shape;188;p8" descr="A person with a microphone&#10;&#10;Description automatically generated with medium confidence"/>
          <p:cNvPicPr preferRelativeResize="0"/>
          <p:nvPr/>
        </p:nvPicPr>
        <p:blipFill rotWithShape="1">
          <a:blip r:embed="rId8">
            <a:alphaModFix/>
          </a:blip>
          <a:srcRect/>
          <a:stretch/>
        </p:blipFill>
        <p:spPr>
          <a:xfrm>
            <a:off x="4514409" y="2246243"/>
            <a:ext cx="2283867" cy="456773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3"/>
                                        </p:tgtEl>
                                        <p:attrNameLst>
                                          <p:attrName>style.visibility</p:attrName>
                                        </p:attrNameLst>
                                      </p:cBhvr>
                                      <p:to>
                                        <p:strVal val="visible"/>
                                      </p:to>
                                    </p:set>
                                    <p:animEffect transition="in" filter="fade">
                                      <p:cBhvr>
                                        <p:cTn id="7" dur="70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Open Sans"/>
              <a:buNone/>
            </a:pPr>
            <a:r>
              <a:rPr lang="en-US">
                <a:latin typeface="Open Sans"/>
                <a:ea typeface="Open Sans"/>
                <a:cs typeface="Open Sans"/>
                <a:sym typeface="Open Sans"/>
              </a:rPr>
              <a:t>Campaign Highlights</a:t>
            </a:r>
            <a:endParaRPr/>
          </a:p>
        </p:txBody>
      </p:sp>
      <p:pic>
        <p:nvPicPr>
          <p:cNvPr id="194" name="Google Shape;194;p9" descr="Logo&#10;&#10;Description automatically generated"/>
          <p:cNvPicPr preferRelativeResize="0"/>
          <p:nvPr/>
        </p:nvPicPr>
        <p:blipFill rotWithShape="1">
          <a:blip r:embed="rId3">
            <a:alphaModFix/>
          </a:blip>
          <a:srcRect l="8237" r="5418" b="-1"/>
          <a:stretch/>
        </p:blipFill>
        <p:spPr>
          <a:xfrm>
            <a:off x="10404390" y="5246382"/>
            <a:ext cx="1651686" cy="1611618"/>
          </a:xfrm>
          <a:custGeom>
            <a:avLst/>
            <a:gdLst/>
            <a:ahLst/>
            <a:cxnLst/>
            <a:rect l="l" t="t" r="r" b="b"/>
            <a:pathLst>
              <a:path w="7028495" h="6858000" extrusionOk="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ln>
            <a:noFill/>
          </a:ln>
        </p:spPr>
      </p:pic>
      <p:pic>
        <p:nvPicPr>
          <p:cNvPr id="195" name="Google Shape;195;p9"/>
          <p:cNvPicPr preferRelativeResize="0"/>
          <p:nvPr/>
        </p:nvPicPr>
        <p:blipFill rotWithShape="1">
          <a:blip r:embed="rId4">
            <a:alphaModFix/>
          </a:blip>
          <a:srcRect/>
          <a:stretch/>
        </p:blipFill>
        <p:spPr>
          <a:xfrm>
            <a:off x="7593495" y="6901"/>
            <a:ext cx="347870" cy="6851099"/>
          </a:xfrm>
          <a:prstGeom prst="rect">
            <a:avLst/>
          </a:prstGeom>
          <a:noFill/>
          <a:ln>
            <a:noFill/>
          </a:ln>
        </p:spPr>
      </p:pic>
      <p:pic>
        <p:nvPicPr>
          <p:cNvPr id="196" name="Google Shape;196;p9" descr="Graphical user interface, application, website&#10;&#10;Description automatically generated"/>
          <p:cNvPicPr preferRelativeResize="0"/>
          <p:nvPr/>
        </p:nvPicPr>
        <p:blipFill rotWithShape="1">
          <a:blip r:embed="rId5">
            <a:alphaModFix/>
          </a:blip>
          <a:srcRect/>
          <a:stretch/>
        </p:blipFill>
        <p:spPr>
          <a:xfrm>
            <a:off x="0" y="1825626"/>
            <a:ext cx="7593495" cy="4812438"/>
          </a:xfrm>
          <a:prstGeom prst="rect">
            <a:avLst/>
          </a:prstGeom>
          <a:noFill/>
          <a:ln>
            <a:noFill/>
          </a:ln>
        </p:spPr>
      </p:pic>
      <p:pic>
        <p:nvPicPr>
          <p:cNvPr id="197" name="Google Shape;197;p9" descr="Protection_v1.wav"/>
          <p:cNvPicPr preferRelativeResize="0"/>
          <p:nvPr/>
        </p:nvPicPr>
        <p:blipFill rotWithShape="1">
          <a:blip r:embed="rId6">
            <a:alphaModFix/>
          </a:blip>
          <a:srcRect/>
          <a:stretch/>
        </p:blipFill>
        <p:spPr>
          <a:xfrm>
            <a:off x="10066682" y="4634011"/>
            <a:ext cx="501275" cy="501275"/>
          </a:xfrm>
          <a:prstGeom prst="rect">
            <a:avLst/>
          </a:prstGeom>
          <a:noFill/>
          <a:ln>
            <a:noFill/>
          </a:ln>
        </p:spPr>
      </p:pic>
      <p:pic>
        <p:nvPicPr>
          <p:cNvPr id="198" name="Google Shape;198;p9" descr="Maryland officers need due process"/>
          <p:cNvPicPr preferRelativeResize="0"/>
          <p:nvPr/>
        </p:nvPicPr>
        <p:blipFill rotWithShape="1">
          <a:blip r:embed="rId7">
            <a:alphaModFix/>
          </a:blip>
          <a:srcRect/>
          <a:stretch/>
        </p:blipFill>
        <p:spPr>
          <a:xfrm>
            <a:off x="7941365" y="105410"/>
            <a:ext cx="4250635" cy="2401609"/>
          </a:xfrm>
          <a:prstGeom prst="rect">
            <a:avLst/>
          </a:prstGeom>
          <a:noFill/>
          <a:ln>
            <a:noFill/>
          </a:ln>
        </p:spPr>
      </p:pic>
      <p:pic>
        <p:nvPicPr>
          <p:cNvPr id="199" name="Google Shape;199;p9" descr="Why we need to keep Maryland safe"/>
          <p:cNvPicPr preferRelativeResize="0"/>
          <p:nvPr/>
        </p:nvPicPr>
        <p:blipFill rotWithShape="1">
          <a:blip r:embed="rId8">
            <a:alphaModFix/>
          </a:blip>
          <a:srcRect/>
          <a:stretch/>
        </p:blipFill>
        <p:spPr>
          <a:xfrm>
            <a:off x="4659905" y="2711450"/>
            <a:ext cx="2767027" cy="1563370"/>
          </a:xfrm>
          <a:prstGeom prst="rect">
            <a:avLst/>
          </a:prstGeom>
          <a:noFill/>
          <a:ln>
            <a:noFill/>
          </a:ln>
        </p:spPr>
      </p:pic>
      <p:sp>
        <p:nvSpPr>
          <p:cNvPr id="200" name="Google Shape;200;p9"/>
          <p:cNvSpPr/>
          <p:nvPr/>
        </p:nvSpPr>
        <p:spPr>
          <a:xfrm>
            <a:off x="8099859" y="2680577"/>
            <a:ext cx="81624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E62A27"/>
                </a:solidFill>
                <a:latin typeface="Calibri"/>
                <a:ea typeface="Calibri"/>
                <a:cs typeface="Calibri"/>
                <a:sym typeface="Calibri"/>
              </a:rPr>
              <a:t>RADIO</a:t>
            </a:r>
            <a:endParaRPr sz="1800">
              <a:solidFill>
                <a:schemeClr val="dk1"/>
              </a:solidFill>
              <a:latin typeface="Calibri"/>
              <a:ea typeface="Calibri"/>
              <a:cs typeface="Calibri"/>
              <a:sym typeface="Calibri"/>
            </a:endParaRPr>
          </a:p>
        </p:txBody>
      </p:sp>
      <p:pic>
        <p:nvPicPr>
          <p:cNvPr id="201" name="Google Shape;201;p9" descr="Chart, bar chart&#10;&#10;Description automatically generated"/>
          <p:cNvPicPr preferRelativeResize="0"/>
          <p:nvPr/>
        </p:nvPicPr>
        <p:blipFill rotWithShape="1">
          <a:blip r:embed="rId9">
            <a:alphaModFix/>
          </a:blip>
          <a:srcRect/>
          <a:stretch/>
        </p:blipFill>
        <p:spPr>
          <a:xfrm>
            <a:off x="8182412" y="3002290"/>
            <a:ext cx="3873664" cy="163178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4"/>
                                        </p:tgtEl>
                                        <p:attrNameLst>
                                          <p:attrName>style.visibility</p:attrName>
                                        </p:attrNameLst>
                                      </p:cBhvr>
                                      <p:to>
                                        <p:strVal val="visible"/>
                                      </p:to>
                                    </p:set>
                                    <p:animEffect transition="in" filter="fade">
                                      <p:cBhvr>
                                        <p:cTn id="7" dur="700"/>
                                        <p:tgtEl>
                                          <p:spTgt spid="1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7"/>
                                        </p:tgtEl>
                                        <p:attrNameLst>
                                          <p:attrName>style.visibility</p:attrName>
                                        </p:attrNameLst>
                                      </p:cBhvr>
                                      <p:to>
                                        <p:strVal val="visible"/>
                                      </p:to>
                                    </p:set>
                                    <p:animEffect transition="in" filter="fade">
                                      <p:cBhvr>
                                        <p:cTn id="12" dur="5000"/>
                                        <p:tgtEl>
                                          <p:spTgt spid="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DFEE7E7D3C2E847B4D9BDE26FA30037" ma:contentTypeVersion="12" ma:contentTypeDescription="Create a new document." ma:contentTypeScope="" ma:versionID="adfdfcf1224b3cb351c000e6afacf6e6">
  <xsd:schema xmlns:xsd="http://www.w3.org/2001/XMLSchema" xmlns:xs="http://www.w3.org/2001/XMLSchema" xmlns:p="http://schemas.microsoft.com/office/2006/metadata/properties" xmlns:ns2="0fa7d4aa-07e3-4f9d-8307-9fd20bf0741b" xmlns:ns3="f1270b0e-9292-402d-aab7-52dd5673ae60" targetNamespace="http://schemas.microsoft.com/office/2006/metadata/properties" ma:root="true" ma:fieldsID="399a40981b62ab94573444b997858296" ns2:_="" ns3:_="">
    <xsd:import namespace="0fa7d4aa-07e3-4f9d-8307-9fd20bf0741b"/>
    <xsd:import namespace="f1270b0e-9292-402d-aab7-52dd5673ae6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a7d4aa-07e3-4f9d-8307-9fd20bf074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1270b0e-9292-402d-aab7-52dd5673ae6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8B93C33-4B1E-4CD6-91F3-BEDA4F084DF8}">
  <ds:schemaRefs>
    <ds:schemaRef ds:uri="http://schemas.microsoft.com/sharepoint/v3/contenttype/forms"/>
  </ds:schemaRefs>
</ds:datastoreItem>
</file>

<file path=customXml/itemProps2.xml><?xml version="1.0" encoding="utf-8"?>
<ds:datastoreItem xmlns:ds="http://schemas.openxmlformats.org/officeDocument/2006/customXml" ds:itemID="{EAFC4CA4-982A-481B-8C03-C03AF4A981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fa7d4aa-07e3-4f9d-8307-9fd20bf0741b"/>
    <ds:schemaRef ds:uri="f1270b0e-9292-402d-aab7-52dd5673ae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B30C452-294A-4E35-844A-27C37423476D}">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96</TotalTime>
  <Words>440</Words>
  <Application>Microsoft Office PowerPoint</Application>
  <PresentationFormat>Widescreen</PresentationFormat>
  <Paragraphs>65</Paragraphs>
  <Slides>14</Slides>
  <Notes>14</Notes>
  <HiddenSlides>0</HiddenSlides>
  <MMClips>0</MMClips>
  <ScaleCrop>false</ScaleCrop>
  <HeadingPairs>
    <vt:vector size="8" baseType="variant">
      <vt:variant>
        <vt:lpstr>Fonts Used</vt:lpstr>
      </vt:variant>
      <vt:variant>
        <vt:i4>3</vt:i4>
      </vt:variant>
      <vt:variant>
        <vt:lpstr>Theme</vt:lpstr>
      </vt:variant>
      <vt:variant>
        <vt:i4>2</vt:i4>
      </vt:variant>
      <vt:variant>
        <vt:lpstr>Embedded OLE Servers</vt:lpstr>
      </vt:variant>
      <vt:variant>
        <vt:i4>1</vt:i4>
      </vt:variant>
      <vt:variant>
        <vt:lpstr>Slide Titles</vt:lpstr>
      </vt:variant>
      <vt:variant>
        <vt:i4>14</vt:i4>
      </vt:variant>
    </vt:vector>
  </HeadingPairs>
  <TitlesOfParts>
    <vt:vector size="20" baseType="lpstr">
      <vt:lpstr>Calibri</vt:lpstr>
      <vt:lpstr>Open Sans</vt:lpstr>
      <vt:lpstr>Arial</vt:lpstr>
      <vt:lpstr>Office Theme</vt:lpstr>
      <vt:lpstr>Office Theme</vt:lpstr>
      <vt:lpstr>Acrobat Document</vt:lpstr>
      <vt:lpstr>Campaign Overview</vt:lpstr>
      <vt:lpstr>Where We Started</vt:lpstr>
      <vt:lpstr>The Work Begins</vt:lpstr>
      <vt:lpstr>Campaign Highlights</vt:lpstr>
      <vt:lpstr>Campaign Highlights</vt:lpstr>
      <vt:lpstr>Campaign Highlights</vt:lpstr>
      <vt:lpstr>Campaign Highlights</vt:lpstr>
      <vt:lpstr>Campaign Highlights</vt:lpstr>
      <vt:lpstr>Campaign Highlights</vt:lpstr>
      <vt:lpstr>Working for Law Enforcement</vt:lpstr>
      <vt:lpstr>Still Standing</vt:lpstr>
      <vt:lpstr>The Work Continues</vt:lpstr>
      <vt:lpstr>PowerPoint Presentation</vt:lpstr>
      <vt:lpstr>What’s Next?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Campaign Overview</dc:title>
  <dc:creator>Laura Toraldo</dc:creator>
  <cp:lastModifiedBy>Angelo Consoli</cp:lastModifiedBy>
  <cp:revision>4</cp:revision>
  <dcterms:created xsi:type="dcterms:W3CDTF">2021-04-16T20:29:09Z</dcterms:created>
  <dcterms:modified xsi:type="dcterms:W3CDTF">2021-04-24T22:30:35Z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0x0101007DFEE7E7D3C2E847B4D9BDE26FA30037</vt:lpwstr>
  </property>
</Properties>
</file>